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3"/>
  </p:sldMasterIdLst>
  <p:notesMasterIdLst>
    <p:notesMasterId r:id="rId19"/>
  </p:notesMasterIdLst>
  <p:handoutMasterIdLst>
    <p:handoutMasterId r:id="rId20"/>
  </p:handoutMasterIdLst>
  <p:sldIdLst>
    <p:sldId id="256" r:id="rId4"/>
    <p:sldId id="309" r:id="rId5"/>
    <p:sldId id="299" r:id="rId6"/>
    <p:sldId id="287" r:id="rId7"/>
    <p:sldId id="311" r:id="rId8"/>
    <p:sldId id="300" r:id="rId9"/>
    <p:sldId id="301" r:id="rId10"/>
    <p:sldId id="305" r:id="rId11"/>
    <p:sldId id="306" r:id="rId12"/>
    <p:sldId id="304" r:id="rId13"/>
    <p:sldId id="314" r:id="rId14"/>
    <p:sldId id="313" r:id="rId15"/>
    <p:sldId id="293" r:id="rId16"/>
    <p:sldId id="312" r:id="rId17"/>
    <p:sldId id="308" r:id="rId18"/>
  </p:sldIdLst>
  <p:sldSz cx="12192000" cy="6858000"/>
  <p:notesSz cx="6858000" cy="9144000"/>
  <p:defaultTextStyle>
    <a:defPPr>
      <a:defRPr lang="nl-NL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ulussen, R.R. (Remco)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0003"/>
    <a:srgbClr val="94F0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41" autoAdjust="0"/>
    <p:restoredTop sz="93126" autoAdjust="0"/>
  </p:normalViewPr>
  <p:slideViewPr>
    <p:cSldViewPr snapToGrid="0">
      <p:cViewPr varScale="1">
        <p:scale>
          <a:sx n="64" d="100"/>
          <a:sy n="64" d="100"/>
        </p:scale>
        <p:origin x="1230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6" d="100"/>
          <a:sy n="46" d="100"/>
        </p:scale>
        <p:origin x="2862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1.xml"/><Relationship Id="rId21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499765"/>
            <a:ext cx="1433945" cy="6442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it-IT" dirty="0"/>
              <a:t>11 MARCH 2021</a:t>
            </a:r>
          </a:p>
        </p:txBody>
      </p:sp>
      <p:sp>
        <p:nvSpPr>
          <p:cNvPr id="6" name="Segnaposto piè di pagina 3"/>
          <p:cNvSpPr txBox="1">
            <a:spLocks/>
          </p:cNvSpPr>
          <p:nvPr/>
        </p:nvSpPr>
        <p:spPr>
          <a:xfrm>
            <a:off x="2667000" y="8506691"/>
            <a:ext cx="1433945" cy="6442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nl-NL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dirty="0"/>
              <a:t>NTTS 2021</a:t>
            </a:r>
          </a:p>
        </p:txBody>
      </p:sp>
      <p:sp>
        <p:nvSpPr>
          <p:cNvPr id="8" name="Segnaposto piè di pagina 3"/>
          <p:cNvSpPr txBox="1">
            <a:spLocks/>
          </p:cNvSpPr>
          <p:nvPr/>
        </p:nvSpPr>
        <p:spPr>
          <a:xfrm>
            <a:off x="4187536" y="8499764"/>
            <a:ext cx="2292928" cy="6442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nl-NL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r>
              <a:rPr lang="it-IT" dirty="0"/>
              <a:t>FRANCESCO PUGLIESE</a:t>
            </a:r>
          </a:p>
        </p:txBody>
      </p:sp>
    </p:spTree>
    <p:extLst>
      <p:ext uri="{BB962C8B-B14F-4D97-AF65-F5344CB8AC3E}">
        <p14:creationId xmlns:p14="http://schemas.microsoft.com/office/powerpoint/2010/main" val="386815140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4DA50-C9B7-46F0-9D01-792745152193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11 MARCH 2021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D7EA5-5B3F-46B9-BF91-185753D9609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8313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7721E3D-2078-4B07-B1FC-C6FD5DDF8AC0}" type="slidenum">
              <a:rPr lang="it-IT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1</a:t>
            </a:fld>
            <a:endParaRPr lang="it-I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11 MARCH 2021</a:t>
            </a:r>
          </a:p>
        </p:txBody>
      </p:sp>
    </p:spTree>
    <p:extLst>
      <p:ext uri="{BB962C8B-B14F-4D97-AF65-F5344CB8AC3E}">
        <p14:creationId xmlns:p14="http://schemas.microsoft.com/office/powerpoint/2010/main" val="2158399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 MARCH 2021</a:t>
            </a:r>
          </a:p>
        </p:txBody>
      </p:sp>
    </p:spTree>
    <p:extLst>
      <p:ext uri="{BB962C8B-B14F-4D97-AF65-F5344CB8AC3E}">
        <p14:creationId xmlns:p14="http://schemas.microsoft.com/office/powerpoint/2010/main" val="3232904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 MARCH 2021</a:t>
            </a:r>
          </a:p>
        </p:txBody>
      </p:sp>
    </p:spTree>
    <p:extLst>
      <p:ext uri="{BB962C8B-B14F-4D97-AF65-F5344CB8AC3E}">
        <p14:creationId xmlns:p14="http://schemas.microsoft.com/office/powerpoint/2010/main" val="4239813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7721E3D-2078-4B07-B1FC-C6FD5DDF8AC0}" type="slidenum">
              <a:rPr lang="it-IT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+mn-ea"/>
              </a:rPr>
              <a:t>15</a:t>
            </a:fld>
            <a:endParaRPr lang="it-I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Segnaposto piè di pagina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11 MARCH 2021</a:t>
            </a:r>
          </a:p>
        </p:txBody>
      </p:sp>
    </p:spTree>
    <p:extLst>
      <p:ext uri="{BB962C8B-B14F-4D97-AF65-F5344CB8AC3E}">
        <p14:creationId xmlns:p14="http://schemas.microsoft.com/office/powerpoint/2010/main" val="763537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91EA2-32EB-421D-9706-DA3D51976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34BA5-4DA5-47A1-843A-6C69CE8ED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689CF-A13C-4D94-B758-351A1A4A7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306F0-2A84-4861-A6D2-64EAC45035E3}" type="slidenum">
              <a:rPr lang="nl-NL"/>
              <a:pPr>
                <a:defRPr/>
              </a:pPr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7320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3F830-62EC-41C9-980F-5DAE80B31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73ED0-232D-4913-A5FB-90766866A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2B4DC-E02A-4C09-9F9C-6CFE84AF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548312-9611-41DC-BBAC-4C57B0D98A8F}" type="slidenum">
              <a:rPr lang="nl-NL"/>
              <a:pPr>
                <a:defRPr/>
              </a:pPr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0479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6D3BE-7B89-43B2-951F-0E85624B5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CA492-D193-4903-ACDC-65CA7347D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616F9-77DC-4AF7-BAC6-7CC096A62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9E8D82-E051-421C-BA51-19373D28E032}" type="slidenum">
              <a:rPr lang="nl-NL"/>
              <a:pPr>
                <a:defRPr/>
              </a:pPr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9420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5">
            <a:extLst>
              <a:ext uri="{FF2B5EF4-FFF2-40B4-BE49-F238E27FC236}">
                <a16:creationId xmlns:a16="http://schemas.microsoft.com/office/drawing/2014/main" id="{EBC08A07-065F-1B46-A6D1-FC407C9DC7AA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580941" y="6426000"/>
            <a:ext cx="11413137" cy="0"/>
          </a:xfrm>
          <a:prstGeom prst="line">
            <a:avLst/>
          </a:prstGeom>
          <a:ln w="6350">
            <a:solidFill>
              <a:srgbClr val="0070C0"/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pPr>
              <a:defRPr/>
            </a:pPr>
            <a:endParaRPr lang="it-IT" sz="2400" dirty="0"/>
          </a:p>
        </p:txBody>
      </p:sp>
      <p:pic>
        <p:nvPicPr>
          <p:cNvPr id="17" name="Immagine 16" descr="marchio 2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7710" y="6466623"/>
            <a:ext cx="806786" cy="335805"/>
          </a:xfrm>
          <a:prstGeom prst="rect">
            <a:avLst/>
          </a:prstGeom>
        </p:spPr>
      </p:pic>
      <p:sp>
        <p:nvSpPr>
          <p:cNvPr id="20" name="Segnaposto titolo 1"/>
          <p:cNvSpPr>
            <a:spLocks noGrp="1"/>
          </p:cNvSpPr>
          <p:nvPr>
            <p:ph type="title"/>
          </p:nvPr>
        </p:nvSpPr>
        <p:spPr>
          <a:xfrm>
            <a:off x="580943" y="0"/>
            <a:ext cx="11413136" cy="718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i="0" kern="1200" noProof="0" dirty="0">
                <a:solidFill>
                  <a:srgbClr val="0070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noProof="0" dirty="0"/>
              <a:t>Fare </a:t>
            </a:r>
            <a:r>
              <a:rPr lang="en-US" noProof="0" dirty="0" err="1"/>
              <a:t>clic</a:t>
            </a:r>
            <a:r>
              <a:rPr lang="en-US" noProof="0" dirty="0"/>
              <a:t> per </a:t>
            </a:r>
            <a:r>
              <a:rPr lang="en-US" noProof="0" dirty="0" err="1"/>
              <a:t>modificare</a:t>
            </a:r>
            <a:r>
              <a:rPr lang="en-US" noProof="0" dirty="0"/>
              <a:t> lo stile del </a:t>
            </a:r>
            <a:r>
              <a:rPr lang="en-US" noProof="0" dirty="0" err="1"/>
              <a:t>titolo</a:t>
            </a:r>
            <a:endParaRPr lang="en-US" noProof="0" dirty="0"/>
          </a:p>
        </p:txBody>
      </p:sp>
      <p:sp>
        <p:nvSpPr>
          <p:cNvPr id="21" name="Segnaposto testo 2"/>
          <p:cNvSpPr>
            <a:spLocks noGrp="1"/>
          </p:cNvSpPr>
          <p:nvPr>
            <p:ph idx="1"/>
          </p:nvPr>
        </p:nvSpPr>
        <p:spPr>
          <a:xfrm>
            <a:off x="582197" y="903514"/>
            <a:ext cx="11411881" cy="5273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err="1"/>
              <a:t>Modifica</a:t>
            </a:r>
            <a:r>
              <a:rPr lang="en-US" noProof="0" dirty="0"/>
              <a:t> </a:t>
            </a:r>
            <a:r>
              <a:rPr lang="en-US" noProof="0" dirty="0" err="1"/>
              <a:t>gli</a:t>
            </a:r>
            <a:r>
              <a:rPr lang="en-US" noProof="0" dirty="0"/>
              <a:t> </a:t>
            </a:r>
            <a:r>
              <a:rPr lang="en-US" noProof="0" dirty="0" err="1"/>
              <a:t>stili</a:t>
            </a:r>
            <a:r>
              <a:rPr lang="en-US" noProof="0" dirty="0"/>
              <a:t> del </a:t>
            </a:r>
            <a:r>
              <a:rPr lang="en-US" noProof="0" dirty="0" err="1"/>
              <a:t>testo</a:t>
            </a:r>
            <a:r>
              <a:rPr lang="en-US" noProof="0" dirty="0"/>
              <a:t> </a:t>
            </a:r>
            <a:r>
              <a:rPr lang="en-US" noProof="0" dirty="0" err="1"/>
              <a:t>dello</a:t>
            </a:r>
            <a:r>
              <a:rPr lang="en-US" noProof="0" dirty="0"/>
              <a:t> schema</a:t>
            </a:r>
          </a:p>
          <a:p>
            <a:pPr lvl="1"/>
            <a:r>
              <a:rPr lang="en-US" noProof="0" dirty="0"/>
              <a:t>Secondo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2"/>
            <a:r>
              <a:rPr lang="en-US" noProof="0" dirty="0" err="1"/>
              <a:t>Terzo</a:t>
            </a:r>
            <a:r>
              <a:rPr lang="en-US" noProof="0" dirty="0"/>
              <a:t>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livello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livello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28181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F6BCF-6833-4603-AA9D-DDEA3BFF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0F121-03ED-4342-B71F-9F114AB9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1D99F-99BB-4FC1-B00A-F01D3854D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7849D-91E7-4E8B-8A87-5FCBADF7098A}" type="slidenum">
              <a:rPr lang="nl-NL"/>
              <a:pPr>
                <a:defRPr/>
              </a:pPr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8074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EBC08A07-065F-1B46-A6D1-FC407C9DC7AA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580941" y="6426000"/>
            <a:ext cx="11413137" cy="0"/>
          </a:xfrm>
          <a:prstGeom prst="line">
            <a:avLst/>
          </a:prstGeom>
          <a:ln w="6350">
            <a:solidFill>
              <a:srgbClr val="0070C0"/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pPr>
              <a:defRPr/>
            </a:pPr>
            <a:endParaRPr lang="it-IT" sz="2400" dirty="0"/>
          </a:p>
        </p:txBody>
      </p:sp>
      <p:sp>
        <p:nvSpPr>
          <p:cNvPr id="9" name="Segnaposto contenuto 19">
            <a:extLst>
              <a:ext uri="{FF2B5EF4-FFF2-40B4-BE49-F238E27FC236}">
                <a16:creationId xmlns:a16="http://schemas.microsoft.com/office/drawing/2014/main" id="{EF9F3A19-9F05-454A-9BB0-5E787A30EFE6}"/>
              </a:ext>
            </a:extLst>
          </p:cNvPr>
          <p:cNvSpPr txBox="1">
            <a:spLocks/>
          </p:cNvSpPr>
          <p:nvPr userDrawn="1"/>
        </p:nvSpPr>
        <p:spPr>
          <a:xfrm>
            <a:off x="7542653" y="6572760"/>
            <a:ext cx="3473718" cy="1893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Tx/>
              <a:buNone/>
              <a:defRPr sz="1000" b="1" i="0" kern="1200">
                <a:solidFill>
                  <a:srgbClr val="23AFA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1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DIEGO</a:t>
            </a:r>
            <a:r>
              <a:rPr lang="it-IT" sz="1100" baseline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ZARDETTO</a:t>
            </a:r>
            <a:endParaRPr lang="it-IT" sz="11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egnaposto contenuto 19">
            <a:extLst>
              <a:ext uri="{FF2B5EF4-FFF2-40B4-BE49-F238E27FC236}">
                <a16:creationId xmlns:a16="http://schemas.microsoft.com/office/drawing/2014/main" id="{EF9F3A19-9F05-454A-9BB0-5E787A30EFE6}"/>
              </a:ext>
            </a:extLst>
          </p:cNvPr>
          <p:cNvSpPr txBox="1">
            <a:spLocks/>
          </p:cNvSpPr>
          <p:nvPr userDrawn="1"/>
        </p:nvSpPr>
        <p:spPr>
          <a:xfrm>
            <a:off x="580942" y="6572760"/>
            <a:ext cx="1749600" cy="1893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Tx/>
              <a:buNone/>
              <a:defRPr sz="1000" b="1" i="0" kern="1200">
                <a:solidFill>
                  <a:srgbClr val="23AFA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aseline="0" noProof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 NOVEMBER 2020</a:t>
            </a:r>
            <a:endParaRPr lang="en-US" sz="1100" noProof="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egnaposto contenuto 19">
            <a:extLst>
              <a:ext uri="{FF2B5EF4-FFF2-40B4-BE49-F238E27FC236}">
                <a16:creationId xmlns:a16="http://schemas.microsoft.com/office/drawing/2014/main" id="{EF9F3A19-9F05-454A-9BB0-5E787A30EFE6}"/>
              </a:ext>
            </a:extLst>
          </p:cNvPr>
          <p:cNvSpPr txBox="1">
            <a:spLocks/>
          </p:cNvSpPr>
          <p:nvPr userDrawn="1"/>
        </p:nvSpPr>
        <p:spPr>
          <a:xfrm>
            <a:off x="4486894" y="6572760"/>
            <a:ext cx="3218213" cy="1893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FontTx/>
              <a:buNone/>
              <a:defRPr sz="1000" b="1" i="0" kern="1200">
                <a:solidFill>
                  <a:srgbClr val="23AFA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noProof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BDES 2020</a:t>
            </a:r>
          </a:p>
        </p:txBody>
      </p:sp>
      <p:pic>
        <p:nvPicPr>
          <p:cNvPr id="12" name="Immagine 11" descr="marchio 2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7710" y="6466623"/>
            <a:ext cx="806786" cy="33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53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10" name="Line 5">
            <a:extLst>
              <a:ext uri="{FF2B5EF4-FFF2-40B4-BE49-F238E27FC236}">
                <a16:creationId xmlns:a16="http://schemas.microsoft.com/office/drawing/2014/main" id="{EBC08A07-065F-1B46-A6D1-FC407C9DC7AA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580941" y="6426000"/>
            <a:ext cx="11413137" cy="0"/>
          </a:xfrm>
          <a:prstGeom prst="line">
            <a:avLst/>
          </a:prstGeom>
          <a:ln w="6350">
            <a:solidFill>
              <a:srgbClr val="0070C0"/>
            </a:solidFill>
            <a:prstDash val="solid"/>
            <a:headEnd/>
            <a:tailE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pPr>
              <a:defRPr/>
            </a:pPr>
            <a:endParaRPr lang="it-IT" sz="2400" dirty="0"/>
          </a:p>
        </p:txBody>
      </p:sp>
      <p:pic>
        <p:nvPicPr>
          <p:cNvPr id="14" name="Immagine 13" descr="marchio 2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7710" y="6466623"/>
            <a:ext cx="806786" cy="33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06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A3FA5C2-9118-4CDB-B931-2B64B94A3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5A1976C-B0E3-4AA2-836F-7280504C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A821FE7-F046-4518-98E7-F18203F35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B99655-C2ED-4671-B65F-5C3A6A0874F7}" type="slidenum">
              <a:rPr lang="nl-NL"/>
              <a:pPr>
                <a:defRPr/>
              </a:pPr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9193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500322C-2078-464D-B455-D20E5748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A2A0298-5266-496C-9570-A513FD09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A7351F-ACE1-46C3-A96E-8420F551E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 dirty="0"/>
              <a:t>F. Pugliese</a:t>
            </a:r>
          </a:p>
        </p:txBody>
      </p:sp>
    </p:spTree>
    <p:extLst>
      <p:ext uri="{BB962C8B-B14F-4D97-AF65-F5344CB8AC3E}">
        <p14:creationId xmlns:p14="http://schemas.microsoft.com/office/powerpoint/2010/main" val="2017026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341A4C3-9E3B-4998-876E-780CC293B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94ED96C-2771-4C4F-9710-A58F95985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6CEE46F-C4C6-4312-BFFF-EEAAC909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D86C0F-F0F8-4428-9554-8361BC8B0D17}" type="slidenum">
              <a:rPr lang="nl-NL"/>
              <a:pPr>
                <a:defRPr/>
              </a:pPr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7290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68ACDB-ECEC-4283-B514-B7A8EA2DB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B6847AB-63B9-4427-A483-6A17A8E33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A2B603-1146-4C50-A8FE-05AFAAA23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FF709B-D6B4-4B3E-96B3-39BB11258417}" type="slidenum">
              <a:rPr lang="nl-NL"/>
              <a:pPr>
                <a:defRPr/>
              </a:pPr>
              <a:t>‹N›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24995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2B223CB3-FAA0-4E33-B895-B2D5E87D51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BE"/>
              <a:t>Click to edit Master title style</a:t>
            </a:r>
            <a:endParaRPr lang="nl-NL" altLang="nl-BE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457BA20-6A8E-4B6C-BE73-9E7B4782CE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BE" dirty="0"/>
              <a:t>Edit Master text styles</a:t>
            </a:r>
          </a:p>
          <a:p>
            <a:pPr lvl="1"/>
            <a:r>
              <a:rPr lang="en-US" altLang="nl-BE" dirty="0"/>
              <a:t>Second level</a:t>
            </a:r>
          </a:p>
          <a:p>
            <a:pPr lvl="2"/>
            <a:r>
              <a:rPr lang="en-US" altLang="nl-BE" dirty="0"/>
              <a:t>Third level</a:t>
            </a:r>
          </a:p>
          <a:p>
            <a:pPr lvl="3"/>
            <a:r>
              <a:rPr lang="en-US" altLang="nl-BE" dirty="0"/>
              <a:t>Fourth level</a:t>
            </a:r>
          </a:p>
          <a:p>
            <a:pPr lvl="4"/>
            <a:r>
              <a:rPr lang="en-US" altLang="nl-BE" dirty="0"/>
              <a:t>Fifth level</a:t>
            </a:r>
            <a:endParaRPr lang="nl-NL" altLang="nl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4753A-FEE5-45E2-93DD-31976F641F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16DCB-EDAF-4045-AE09-AD62DB9DC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3FB89-50B1-437D-819A-3B08809BFD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730B0C3-60F4-4965-96F1-36A201FC3F77}" type="slidenum">
              <a:rPr lang="nl-NL"/>
              <a:pPr>
                <a:defRPr/>
              </a:pPr>
              <a:t>‹N›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microsoft.com/office/2007/relationships/hdphoto" Target="../media/hdphoto1.wdp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18" Type="http://schemas.openxmlformats.org/officeDocument/2006/relationships/image" Target="../media/image19.jpg"/><Relationship Id="rId3" Type="http://schemas.openxmlformats.org/officeDocument/2006/relationships/image" Target="../media/image4.png"/><Relationship Id="rId21" Type="http://schemas.openxmlformats.org/officeDocument/2006/relationships/image" Target="../media/image22.jpg"/><Relationship Id="rId7" Type="http://schemas.openxmlformats.org/officeDocument/2006/relationships/image" Target="../media/image8.png"/><Relationship Id="rId12" Type="http://schemas.openxmlformats.org/officeDocument/2006/relationships/image" Target="../media/image13.jpg"/><Relationship Id="rId17" Type="http://schemas.openxmlformats.org/officeDocument/2006/relationships/image" Target="../media/image18.jpg"/><Relationship Id="rId2" Type="http://schemas.openxmlformats.org/officeDocument/2006/relationships/image" Target="../media/image3.png"/><Relationship Id="rId16" Type="http://schemas.openxmlformats.org/officeDocument/2006/relationships/image" Target="../media/image17.jpg"/><Relationship Id="rId20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png"/><Relationship Id="rId15" Type="http://schemas.openxmlformats.org/officeDocument/2006/relationships/image" Target="../media/image16.jpg"/><Relationship Id="rId23" Type="http://schemas.openxmlformats.org/officeDocument/2006/relationships/image" Target="../media/image24.jpg"/><Relationship Id="rId10" Type="http://schemas.openxmlformats.org/officeDocument/2006/relationships/image" Target="../media/image11.jpg"/><Relationship Id="rId19" Type="http://schemas.openxmlformats.org/officeDocument/2006/relationships/image" Target="../media/image20.jpg"/><Relationship Id="rId4" Type="http://schemas.openxmlformats.org/officeDocument/2006/relationships/image" Target="../media/image5.png"/><Relationship Id="rId9" Type="http://schemas.openxmlformats.org/officeDocument/2006/relationships/image" Target="../media/image10.jpg"/><Relationship Id="rId14" Type="http://schemas.openxmlformats.org/officeDocument/2006/relationships/image" Target="../media/image15.jpg"/><Relationship Id="rId22" Type="http://schemas.openxmlformats.org/officeDocument/2006/relationships/image" Target="../media/image2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5.w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12" Type="http://schemas.openxmlformats.org/officeDocument/2006/relationships/oleObject" Target="../embeddings/oleObject1.bin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2"/>
          <p:cNvSpPr/>
          <p:nvPr/>
        </p:nvSpPr>
        <p:spPr>
          <a:xfrm>
            <a:off x="1428763" y="2235403"/>
            <a:ext cx="9272588" cy="11858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3200" b="1" strike="noStrike" spc="-1" smtClean="0">
                <a:solidFill>
                  <a:schemeClr val="accent5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Segmentazione di Mappe di Land Cover mediante Deep </a:t>
            </a:r>
            <a:r>
              <a:rPr lang="it-IT" sz="3200" b="1" strike="noStrike" spc="-1">
                <a:solidFill>
                  <a:schemeClr val="accent5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Learning </a:t>
            </a:r>
            <a:r>
              <a:rPr lang="it-IT" sz="3200" b="1" strike="noStrike" spc="-1" smtClean="0">
                <a:solidFill>
                  <a:schemeClr val="accent5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 relative Stime di Statistica</a:t>
            </a:r>
            <a:endParaRPr lang="it-I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Immagine 6" descr="marchio 2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4713" y="580340"/>
            <a:ext cx="3100689" cy="12905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F77AE0-C529-DD43-AF9B-F086B3147E28}"/>
              </a:ext>
            </a:extLst>
          </p:cNvPr>
          <p:cNvSpPr/>
          <p:nvPr/>
        </p:nvSpPr>
        <p:spPr>
          <a:xfrm>
            <a:off x="3027771" y="3785731"/>
            <a:ext cx="607457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000" u="sng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Fabrizio De Fausti, </a:t>
            </a:r>
            <a:r>
              <a:rPr lang="it-IT" sz="2000" spc="-1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Angela </a:t>
            </a:r>
            <a:r>
              <a:rPr lang="it-IT" sz="2000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Pappagallo, Erika Cerasti</a:t>
            </a:r>
            <a:r>
              <a:rPr lang="it-IT" sz="2000" spc="-1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, Francesco </a:t>
            </a:r>
            <a:r>
              <a:rPr lang="it-IT" sz="2000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Pugliese, Diego Zardetto, Elena Catanese, </a:t>
            </a:r>
            <a:r>
              <a:rPr lang="it-IT" sz="2000" spc="-1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Mauro </a:t>
            </a:r>
            <a:r>
              <a:rPr lang="it-IT" sz="2000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Bruno, </a:t>
            </a:r>
            <a:r>
              <a:rPr lang="it-IT" sz="2000" spc="-1" smtClean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Monica </a:t>
            </a:r>
            <a:r>
              <a:rPr lang="it-IT" sz="2000" spc="-1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Scannapieco</a:t>
            </a:r>
          </a:p>
          <a:p>
            <a:pPr algn="ctr">
              <a:lnSpc>
                <a:spcPct val="100000"/>
              </a:lnSpc>
            </a:pPr>
            <a:endParaRPr lang="it-IT" sz="2000" b="1" spc="-1" smtClean="0">
              <a:solidFill>
                <a:schemeClr val="accent5">
                  <a:lumMod val="50000"/>
                </a:schemeClr>
              </a:solidFill>
              <a:uFill>
                <a:solidFill>
                  <a:srgbClr val="FFFFFF"/>
                </a:solidFill>
              </a:uFill>
              <a:ea typeface="DejaVu Sans"/>
            </a:endParaRPr>
          </a:p>
          <a:p>
            <a:pPr algn="ctr">
              <a:lnSpc>
                <a:spcPct val="100000"/>
              </a:lnSpc>
            </a:pPr>
            <a:r>
              <a:rPr lang="it-IT" sz="2000" b="1" spc="-1" smtClean="0">
                <a:solidFill>
                  <a:schemeClr val="accent5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Istat </a:t>
            </a:r>
            <a:r>
              <a:rPr lang="it-IT" sz="2000" b="1" spc="-1">
                <a:solidFill>
                  <a:schemeClr val="accent5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– </a:t>
            </a:r>
            <a:r>
              <a:rPr lang="it-IT" sz="2000" b="1" spc="-1" smtClean="0">
                <a:solidFill>
                  <a:schemeClr val="accent5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DCME</a:t>
            </a:r>
          </a:p>
          <a:p>
            <a:pPr algn="ctr">
              <a:lnSpc>
                <a:spcPct val="100000"/>
              </a:lnSpc>
            </a:pPr>
            <a:r>
              <a:rPr lang="it-IT" sz="2000" b="1" spc="-1" smtClean="0">
                <a:solidFill>
                  <a:schemeClr val="accent5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MEC</a:t>
            </a:r>
            <a:endParaRPr lang="it-IT" sz="2000" b="1" spc="-1">
              <a:solidFill>
                <a:schemeClr val="accent5">
                  <a:lumMod val="50000"/>
                </a:schemeClr>
              </a:solidFill>
              <a:uFill>
                <a:solidFill>
                  <a:srgbClr val="FFFFFF"/>
                </a:solidFill>
              </a:uFill>
              <a:ea typeface="DejaVu Sans"/>
            </a:endParaRPr>
          </a:p>
          <a:p>
            <a:pPr algn="ctr">
              <a:lnSpc>
                <a:spcPct val="100000"/>
              </a:lnSpc>
            </a:pPr>
            <a:endParaRPr lang="it-IT" sz="2000" b="1" spc="-1">
              <a:solidFill>
                <a:schemeClr val="accent5">
                  <a:lumMod val="50000"/>
                </a:schemeClr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2000" b="1" spc="-1" smtClean="0">
                <a:solidFill>
                  <a:schemeClr val="accent5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20th May 2021</a:t>
            </a:r>
            <a:endParaRPr lang="it-IT" sz="11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076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014"/>
    </mc:Choice>
    <mc:Fallback xmlns="">
      <p:transition spd="slow" advTm="5301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1379096" y="66956"/>
            <a:ext cx="9308892" cy="718457"/>
          </a:xfrm>
        </p:spPr>
        <p:txBody>
          <a:bodyPr>
            <a:normAutofit fontScale="90000"/>
          </a:bodyPr>
          <a:lstStyle/>
          <a:p>
            <a:r>
              <a:rPr lang="en-US" sz="3200" smtClean="0">
                <a:solidFill>
                  <a:schemeClr val="accent5">
                    <a:lumMod val="50000"/>
                  </a:schemeClr>
                </a:solidFill>
              </a:rPr>
              <a:t>U-Net:La Segmentazione risolve la problema della Sovrastima di ‘River’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Immagine 32">
            <a:extLst>
              <a:ext uri="{FF2B5EF4-FFF2-40B4-BE49-F238E27FC236}">
                <a16:creationId xmlns:a16="http://schemas.microsoft.com/office/drawing/2014/main" id="{B52C5519-143B-CD49-84E5-6A6753DFD0D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71" y="857659"/>
            <a:ext cx="4638167" cy="2268000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</p:pic>
      <p:pic>
        <p:nvPicPr>
          <p:cNvPr id="4" name="Picture 2" descr="F:\PAPER_etc\Conferenze\BDES_2020\Pisa_River_CNN2.png">
            <a:extLst>
              <a:ext uri="{FF2B5EF4-FFF2-40B4-BE49-F238E27FC236}">
                <a16:creationId xmlns:a16="http://schemas.microsoft.com/office/drawing/2014/main" id="{936B27BF-3A8B-9646-9D96-C1ACDF5EE79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50" y="4100315"/>
            <a:ext cx="4639223" cy="2268000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F:\PAPER_etc\Conferenze\BDES_2020\Schematic-diagram-of-InceptionV3-model-compressed-view.png">
            <a:extLst>
              <a:ext uri="{FF2B5EF4-FFF2-40B4-BE49-F238E27FC236}">
                <a16:creationId xmlns:a16="http://schemas.microsoft.com/office/drawing/2014/main" id="{BEE2D590-04D8-BC46-A2A0-BB7A73AC8A7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031" y="3168035"/>
            <a:ext cx="2160000" cy="89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:\PAPER_etc\Conferenze\BDES_2020\Res-U-Net-architecture-a-basic-block-of-the-Stack-U-Net-model-Another-possible-basic.png">
            <a:extLst>
              <a:ext uri="{FF2B5EF4-FFF2-40B4-BE49-F238E27FC236}">
                <a16:creationId xmlns:a16="http://schemas.microsoft.com/office/drawing/2014/main" id="{C3B2C15E-1F64-764D-BBFD-414B622B61F2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306" y="3150763"/>
            <a:ext cx="1338131" cy="89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45">
            <a:extLst>
              <a:ext uri="{FF2B5EF4-FFF2-40B4-BE49-F238E27FC236}">
                <a16:creationId xmlns:a16="http://schemas.microsoft.com/office/drawing/2014/main" id="{1C7862B9-0937-ED44-9294-50CF7562A45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590" y="855720"/>
            <a:ext cx="4638169" cy="2268000"/>
          </a:xfrm>
          <a:prstGeom prst="rect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</p:pic>
      <p:sp>
        <p:nvSpPr>
          <p:cNvPr id="9" name="Freccia in giù 3">
            <a:extLst>
              <a:ext uri="{FF2B5EF4-FFF2-40B4-BE49-F238E27FC236}">
                <a16:creationId xmlns:a16="http://schemas.microsoft.com/office/drawing/2014/main" id="{C767CBAB-91DB-9F40-B96F-7DEFAC7335C6}"/>
              </a:ext>
            </a:extLst>
          </p:cNvPr>
          <p:cNvSpPr/>
          <p:nvPr/>
        </p:nvSpPr>
        <p:spPr>
          <a:xfrm>
            <a:off x="3060552" y="3204274"/>
            <a:ext cx="489397" cy="793255"/>
          </a:xfrm>
          <a:prstGeom prst="downArrow">
            <a:avLst/>
          </a:prstGeom>
          <a:solidFill>
            <a:srgbClr val="94F0E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egnaposto testo 4">
            <a:extLst>
              <a:ext uri="{FF2B5EF4-FFF2-40B4-BE49-F238E27FC236}">
                <a16:creationId xmlns:a16="http://schemas.microsoft.com/office/drawing/2014/main" id="{12C03FF8-139F-1244-B8DE-77C2E19997C8}"/>
              </a:ext>
            </a:extLst>
          </p:cNvPr>
          <p:cNvSpPr txBox="1">
            <a:spLocks/>
          </p:cNvSpPr>
          <p:nvPr/>
        </p:nvSpPr>
        <p:spPr>
          <a:xfrm>
            <a:off x="1057461" y="3289985"/>
            <a:ext cx="2090470" cy="735375"/>
          </a:xfrm>
          <a:prstGeom prst="rect">
            <a:avLst/>
          </a:prstGeom>
        </p:spPr>
        <p:txBody>
          <a:bodyPr lIns="0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spcBef>
                <a:spcPts val="0"/>
              </a:spcBef>
              <a:buNone/>
            </a:pPr>
            <a:r>
              <a:rPr lang="en-US" sz="2000" b="1" smtClean="0">
                <a:solidFill>
                  <a:srgbClr val="0070C0"/>
                </a:solidFill>
              </a:rPr>
              <a:t>Classificazione con la CNN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16C7B7CA-BC53-214F-A35C-8DAFAD3983F0}"/>
              </a:ext>
            </a:extLst>
          </p:cNvPr>
          <p:cNvSpPr txBox="1">
            <a:spLocks/>
          </p:cNvSpPr>
          <p:nvPr/>
        </p:nvSpPr>
        <p:spPr>
          <a:xfrm>
            <a:off x="6591176" y="3276942"/>
            <a:ext cx="1940768" cy="651813"/>
          </a:xfrm>
          <a:prstGeom prst="rect">
            <a:avLst/>
          </a:prstGeom>
        </p:spPr>
        <p:txBody>
          <a:bodyPr lIns="0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spcBef>
                <a:spcPts val="0"/>
              </a:spcBef>
              <a:buNone/>
            </a:pPr>
            <a:r>
              <a:rPr lang="en-US" sz="2000" b="1" smtClean="0">
                <a:solidFill>
                  <a:srgbClr val="0070C0"/>
                </a:solidFill>
              </a:rPr>
              <a:t>Segmentazione con la U-Net</a:t>
            </a:r>
            <a:endParaRPr lang="en-US" sz="2000" b="1" dirty="0">
              <a:solidFill>
                <a:srgbClr val="0070C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C7EDF6-D8B7-FC4C-9C3C-0ACF5B8C18B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1553" r="1022" b="651"/>
          <a:stretch/>
        </p:blipFill>
        <p:spPr bwMode="auto">
          <a:xfrm>
            <a:off x="6353774" y="4081977"/>
            <a:ext cx="4640400" cy="2267414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</p:pic>
      <p:sp>
        <p:nvSpPr>
          <p:cNvPr id="13" name="Freccia in giù 3">
            <a:extLst>
              <a:ext uri="{FF2B5EF4-FFF2-40B4-BE49-F238E27FC236}">
                <a16:creationId xmlns:a16="http://schemas.microsoft.com/office/drawing/2014/main" id="{52BA43D2-3F8A-3842-91F9-F65396A81CCF}"/>
              </a:ext>
            </a:extLst>
          </p:cNvPr>
          <p:cNvSpPr/>
          <p:nvPr/>
        </p:nvSpPr>
        <p:spPr>
          <a:xfrm>
            <a:off x="8442653" y="3209017"/>
            <a:ext cx="489397" cy="793255"/>
          </a:xfrm>
          <a:prstGeom prst="downArrow">
            <a:avLst/>
          </a:prstGeom>
          <a:solidFill>
            <a:srgbClr val="94F0E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5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908"/>
    </mc:Choice>
    <mc:Fallback xmlns="">
      <p:transition spd="slow" advTm="51908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Stime</a:t>
            </a:r>
            <a:r>
              <a:rPr lang="en-US" dirty="0" smtClean="0"/>
              <a:t> </a:t>
            </a:r>
            <a:r>
              <a:rPr lang="en-US" dirty="0" err="1" smtClean="0"/>
              <a:t>Statistiche</a:t>
            </a:r>
            <a:r>
              <a:rPr lang="en-US" dirty="0" smtClean="0"/>
              <a:t> di LC</a:t>
            </a:r>
            <a:endParaRPr lang="en-US" dirty="0"/>
          </a:p>
        </p:txBody>
      </p:sp>
      <p:graphicFrame>
        <p:nvGraphicFramePr>
          <p:cNvPr id="8" name="Segnaposto contenuto 7"/>
          <p:cNvGraphicFramePr>
            <a:graphicFrameLocks noGrp="1"/>
          </p:cNvGraphicFramePr>
          <p:nvPr>
            <p:ph idx="1"/>
            <p:extLst/>
          </p:nvPr>
        </p:nvGraphicFramePr>
        <p:xfrm>
          <a:off x="7057067" y="1243161"/>
          <a:ext cx="3970338" cy="3733800"/>
        </p:xfrm>
        <a:graphic>
          <a:graphicData uri="http://schemas.openxmlformats.org/drawingml/2006/table">
            <a:tbl>
              <a:tblPr firstRow="1">
                <a:tableStyleId>{5FD0F851-EC5A-4D38-B0AD-8093EC10F338}</a:tableStyleId>
              </a:tblPr>
              <a:tblGrid>
                <a:gridCol w="1985169">
                  <a:extLst>
                    <a:ext uri="{9D8B030D-6E8A-4147-A177-3AD203B41FA5}">
                      <a16:colId xmlns:a16="http://schemas.microsoft.com/office/drawing/2014/main" val="3725553420"/>
                    </a:ext>
                  </a:extLst>
                </a:gridCol>
                <a:gridCol w="1985169">
                  <a:extLst>
                    <a:ext uri="{9D8B030D-6E8A-4147-A177-3AD203B41FA5}">
                      <a16:colId xmlns:a16="http://schemas.microsoft.com/office/drawing/2014/main" val="4257693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2000" dirty="0" smtClean="0"/>
                        <a:t>LC CLASS</a:t>
                      </a:r>
                      <a:endParaRPr lang="it-IT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 smtClean="0"/>
                        <a:t>COVERAGE %</a:t>
                      </a:r>
                      <a:endParaRPr lang="it-IT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047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Annual</a:t>
                      </a:r>
                      <a:r>
                        <a:rPr lang="it-IT" dirty="0" smtClean="0"/>
                        <a:t> </a:t>
                      </a:r>
                      <a:r>
                        <a:rPr lang="it-IT" dirty="0" err="1" smtClean="0"/>
                        <a:t>Crop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3.7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Forest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26.5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124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Herb</a:t>
                      </a:r>
                      <a:r>
                        <a:rPr lang="it-IT" dirty="0" smtClean="0"/>
                        <a:t>. </a:t>
                      </a:r>
                      <a:r>
                        <a:rPr lang="it-IT" dirty="0" err="1" smtClean="0"/>
                        <a:t>Vegetation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24.8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053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Highway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0.2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55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Industrial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5.8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556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Pasture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9.4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66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Permanent</a:t>
                      </a:r>
                      <a:r>
                        <a:rPr lang="it-IT" baseline="0" dirty="0" smtClean="0"/>
                        <a:t> </a:t>
                      </a:r>
                      <a:r>
                        <a:rPr lang="it-IT" baseline="0" dirty="0" err="1" smtClean="0"/>
                        <a:t>Crop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17.6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996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Residential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2.3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858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smtClean="0"/>
                        <a:t>River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9.7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339140"/>
                  </a:ext>
                </a:extLst>
              </a:tr>
            </a:tbl>
          </a:graphicData>
        </a:graphic>
      </p:graphicFrame>
      <p:pic>
        <p:nvPicPr>
          <p:cNvPr id="10" name="Immagin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669" y="1089966"/>
            <a:ext cx="3864185" cy="4411699"/>
          </a:xfrm>
          <a:prstGeom prst="rect">
            <a:avLst/>
          </a:prstGeom>
        </p:spPr>
      </p:pic>
      <p:sp>
        <p:nvSpPr>
          <p:cNvPr id="11" name="Segnaposto testo 4"/>
          <p:cNvSpPr txBox="1">
            <a:spLocks/>
          </p:cNvSpPr>
          <p:nvPr/>
        </p:nvSpPr>
        <p:spPr>
          <a:xfrm>
            <a:off x="2411408" y="5501665"/>
            <a:ext cx="3264774" cy="800298"/>
          </a:xfrm>
          <a:prstGeom prst="rect">
            <a:avLst/>
          </a:prstGeom>
        </p:spPr>
        <p:txBody>
          <a:bodyPr lIns="0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ts val="0"/>
              </a:spcBef>
              <a:buNone/>
            </a:pPr>
            <a:r>
              <a:rPr lang="en-US" sz="2200" dirty="0" err="1" smtClean="0"/>
              <a:t>Mappa</a:t>
            </a:r>
            <a:r>
              <a:rPr lang="en-US" sz="2200" dirty="0" smtClean="0"/>
              <a:t> di Land Cover di un </a:t>
            </a:r>
            <a:r>
              <a:rPr lang="en-US" sz="2200" dirty="0" err="1" smtClean="0"/>
              <a:t>frammento</a:t>
            </a:r>
            <a:r>
              <a:rPr lang="en-US" sz="2200" dirty="0" smtClean="0"/>
              <a:t> </a:t>
            </a:r>
            <a:r>
              <a:rPr lang="en-US" sz="2200" dirty="0" err="1" smtClean="0"/>
              <a:t>della</a:t>
            </a:r>
            <a:r>
              <a:rPr lang="en-US" sz="2200" dirty="0" smtClean="0"/>
              <a:t> Toscana</a:t>
            </a:r>
            <a:endParaRPr lang="en-US" sz="2200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293089" y="2280153"/>
            <a:ext cx="1190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>
                <a:solidFill>
                  <a:srgbClr val="FF0000"/>
                </a:solidFill>
              </a:rPr>
              <a:t>CNN</a:t>
            </a:r>
          </a:p>
          <a:p>
            <a:pPr algn="ctr"/>
            <a:r>
              <a:rPr lang="it-IT" sz="2400" b="1" dirty="0" smtClean="0">
                <a:solidFill>
                  <a:srgbClr val="FF0000"/>
                </a:solidFill>
              </a:rPr>
              <a:t> +</a:t>
            </a:r>
          </a:p>
          <a:p>
            <a:pPr algn="ctr"/>
            <a:r>
              <a:rPr lang="it-IT" sz="2400" b="1" dirty="0" smtClean="0">
                <a:solidFill>
                  <a:srgbClr val="FF0000"/>
                </a:solidFill>
              </a:rPr>
              <a:t>U-Net</a:t>
            </a:r>
            <a:endParaRPr lang="it-IT" sz="2400" b="1" dirty="0">
              <a:solidFill>
                <a:srgbClr val="FF0000"/>
              </a:solidFill>
            </a:endParaRPr>
          </a:p>
        </p:txBody>
      </p:sp>
      <p:cxnSp>
        <p:nvCxnSpPr>
          <p:cNvPr id="15" name="Connettore 2 14"/>
          <p:cNvCxnSpPr/>
          <p:nvPr/>
        </p:nvCxnSpPr>
        <p:spPr>
          <a:xfrm>
            <a:off x="1431983" y="2898476"/>
            <a:ext cx="58704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30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0943" y="67732"/>
            <a:ext cx="11413136" cy="718457"/>
          </a:xfrm>
        </p:spPr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Conclusioni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2198" y="1106717"/>
            <a:ext cx="11411881" cy="18820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smtClean="0"/>
              <a:t>La nuova architettura integrata (</a:t>
            </a:r>
            <a:r>
              <a:rPr lang="en-US" sz="2000" dirty="0"/>
              <a:t>CNN + U-Net</a:t>
            </a:r>
            <a:r>
              <a:rPr lang="en-US" sz="2000"/>
              <a:t>) </a:t>
            </a:r>
            <a:r>
              <a:rPr lang="en-US" sz="2000" smtClean="0"/>
              <a:t>funziona molto bene per tutte le classi LC:</a:t>
            </a:r>
            <a:endParaRPr lang="en-US" sz="2000" dirty="0"/>
          </a:p>
          <a:p>
            <a:r>
              <a:rPr lang="en-US" sz="2000" smtClean="0"/>
              <a:t>La </a:t>
            </a:r>
            <a:r>
              <a:rPr lang="en-US" sz="2000"/>
              <a:t>U-Net </a:t>
            </a:r>
            <a:r>
              <a:rPr lang="en-US" sz="2000" smtClean="0"/>
              <a:t>si occupa esclusivamente delle classi LC di tipo “</a:t>
            </a:r>
            <a:r>
              <a:rPr lang="en-US" sz="2000" dirty="0"/>
              <a:t>River” and “Highway”</a:t>
            </a:r>
          </a:p>
          <a:p>
            <a:r>
              <a:rPr lang="en-US" sz="2000" smtClean="0"/>
              <a:t>La </a:t>
            </a:r>
            <a:r>
              <a:rPr lang="en-US" sz="2000"/>
              <a:t>CNN </a:t>
            </a:r>
            <a:r>
              <a:rPr lang="en-US" sz="2000" smtClean="0"/>
              <a:t>risolve il problema della classificazione delle altre classi LC</a:t>
            </a:r>
          </a:p>
          <a:p>
            <a:r>
              <a:rPr lang="en-US" sz="2000" smtClean="0"/>
              <a:t>Le Mappe parziali LC prodotte dal punto  </a:t>
            </a:r>
            <a:r>
              <a:rPr lang="en-US" sz="2000" dirty="0"/>
              <a:t>1</a:t>
            </a:r>
            <a:r>
              <a:rPr lang="en-US" sz="2000"/>
              <a:t>) e</a:t>
            </a:r>
            <a:r>
              <a:rPr lang="en-US" sz="2000" smtClean="0"/>
              <a:t> </a:t>
            </a:r>
            <a:r>
              <a:rPr lang="en-US" sz="2000" dirty="0"/>
              <a:t>2</a:t>
            </a:r>
            <a:r>
              <a:rPr lang="en-US" sz="2000"/>
              <a:t>) </a:t>
            </a:r>
            <a:r>
              <a:rPr lang="en-US" sz="2000" smtClean="0"/>
              <a:t>vengono mescolate per produrre una mappa LC finale completa </a:t>
            </a: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CE8022-1EE4-B44B-BD8D-54585D2F34D1}"/>
              </a:ext>
            </a:extLst>
          </p:cNvPr>
          <p:cNvSpPr/>
          <p:nvPr/>
        </p:nvSpPr>
        <p:spPr>
          <a:xfrm>
            <a:off x="2094635" y="5196393"/>
            <a:ext cx="81058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1800"/>
              </a:spcBef>
              <a:buNone/>
            </a:pPr>
            <a:endParaRPr lang="en-US" sz="2000" dirty="0"/>
          </a:p>
          <a:p>
            <a:pPr marL="573300" lvl="1" indent="-342900">
              <a:buFont typeface="Arial" panose="020B0604020202020204" pitchFamily="34" charset="0"/>
              <a:buChar char="•"/>
            </a:pPr>
            <a:r>
              <a:rPr lang="en-US" sz="2000" smtClean="0"/>
              <a:t>Testare meglio l’accuratezza delle nostre stime LC automatiche </a:t>
            </a:r>
            <a:endParaRPr lang="en-US" sz="2000" dirty="0"/>
          </a:p>
          <a:p>
            <a:pPr marL="573300" lvl="1" indent="-342900">
              <a:buFont typeface="Arial" panose="020B0604020202020204" pitchFamily="34" charset="0"/>
              <a:buChar char="•"/>
            </a:pPr>
            <a:r>
              <a:rPr lang="en-US" sz="2000" smtClean="0"/>
              <a:t>Confrontare queste statistiche con quelle prodotte dall’indagine LUCAS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D6F8D5-92C2-1C40-9B0C-9A39444708CF}"/>
              </a:ext>
            </a:extLst>
          </p:cNvPr>
          <p:cNvSpPr/>
          <p:nvPr/>
        </p:nvSpPr>
        <p:spPr>
          <a:xfrm>
            <a:off x="614809" y="4658771"/>
            <a:ext cx="84275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smtClean="0"/>
              <a:t>Stiamo al momento estendendo i nostri esperimenti su più grandi territori.  Regioni italiane NUTS (Unità Territoriali Statistiche) al fine di: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8B892-52DA-A842-AF0C-93C7FEA87E57}"/>
              </a:ext>
            </a:extLst>
          </p:cNvPr>
          <p:cNvSpPr txBox="1"/>
          <p:nvPr/>
        </p:nvSpPr>
        <p:spPr>
          <a:xfrm>
            <a:off x="580943" y="660362"/>
            <a:ext cx="1417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smtClean="0">
                <a:solidFill>
                  <a:schemeClr val="accent1">
                    <a:lumMod val="75000"/>
                  </a:schemeClr>
                </a:solidFill>
              </a:rPr>
              <a:t>RISULTATI</a:t>
            </a:r>
            <a:endParaRPr lang="it-IT" sz="24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973E74-9F2E-E44C-81C1-30A11D252AC4}"/>
              </a:ext>
            </a:extLst>
          </p:cNvPr>
          <p:cNvSpPr/>
          <p:nvPr/>
        </p:nvSpPr>
        <p:spPr>
          <a:xfrm>
            <a:off x="3239511" y="284523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30400" lvl="1" indent="0">
              <a:buClr>
                <a:schemeClr val="tx1"/>
              </a:buClr>
              <a:buNone/>
            </a:pPr>
            <a:r>
              <a:rPr lang="en-US" sz="2400" smtClean="0"/>
              <a:t>Le mappe LC di output sono dettagliate e accurate</a:t>
            </a:r>
            <a:endParaRPr lang="en-US" sz="2400" dirty="0"/>
          </a:p>
          <a:p>
            <a:pPr marL="230400" lvl="1" indent="0">
              <a:buClr>
                <a:schemeClr val="tx1"/>
              </a:buClr>
              <a:buNone/>
            </a:pPr>
            <a:r>
              <a:rPr lang="en-US" sz="2400" smtClean="0"/>
              <a:t>Le statistiche di Land Cover di output sono sensate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0D75D1-509E-FD45-8C8A-83ABC4271F3C}"/>
              </a:ext>
            </a:extLst>
          </p:cNvPr>
          <p:cNvSpPr/>
          <p:nvPr/>
        </p:nvSpPr>
        <p:spPr>
          <a:xfrm>
            <a:off x="3239511" y="2869300"/>
            <a:ext cx="5633556" cy="16727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118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34"/>
    </mc:Choice>
    <mc:Fallback xmlns="">
      <p:transition spd="slow" advTm="6213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0943" y="67732"/>
            <a:ext cx="11413136" cy="718457"/>
          </a:xfrm>
        </p:spPr>
        <p:txBody>
          <a:bodyPr/>
          <a:lstStyle/>
          <a:p>
            <a:r>
              <a:rPr lang="en-US" smtClean="0">
                <a:solidFill>
                  <a:schemeClr val="accent5">
                    <a:lumMod val="50000"/>
                  </a:schemeClr>
                </a:solidFill>
              </a:rPr>
              <a:t>Approccio possibile futuro con Corine LC Maps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31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34"/>
    </mc:Choice>
    <mc:Fallback xmlns="">
      <p:transition spd="slow" advTm="62134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52219" y="1299355"/>
            <a:ext cx="10975218" cy="1689937"/>
          </a:xfrm>
        </p:spPr>
        <p:txBody>
          <a:bodyPr>
            <a:normAutofit/>
          </a:bodyPr>
          <a:lstStyle/>
          <a:p>
            <a:r>
              <a:rPr lang="en-US" sz="2000" dirty="0"/>
              <a:t>Algortimo automatizzato, flessibile ed efficiente.</a:t>
            </a:r>
          </a:p>
          <a:p>
            <a:r>
              <a:rPr lang="en-US" sz="2000" dirty="0"/>
              <a:t>Addestramento per il riconoscimento delle classi di Land Cover attraverso immagini satellitari</a:t>
            </a:r>
          </a:p>
          <a:p>
            <a:r>
              <a:rPr lang="en-US" sz="2000" dirty="0"/>
              <a:t>Le classi di LC  della classificazione e la precisione dell’output DIPENDONO dalle scelte sul dataset di addestramento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CE8022-1EE4-B44B-BD8D-54585D2F34D1}"/>
              </a:ext>
            </a:extLst>
          </p:cNvPr>
          <p:cNvSpPr/>
          <p:nvPr/>
        </p:nvSpPr>
        <p:spPr>
          <a:xfrm>
            <a:off x="327368" y="4147515"/>
            <a:ext cx="701781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400" lvl="1"/>
            <a:r>
              <a:rPr lang="en-US" sz="2000" dirty="0"/>
              <a:t>Benchmark per le statistiche al quale riferirsi per</a:t>
            </a:r>
          </a:p>
          <a:p>
            <a:pPr marL="5733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orientare le scelte sul dataset di addestramento</a:t>
            </a:r>
          </a:p>
          <a:p>
            <a:pPr marL="5733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scegliere i parametri per definire la risoluzione  </a:t>
            </a:r>
          </a:p>
          <a:p>
            <a:pPr marL="5733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30400" lvl="1"/>
            <a:r>
              <a:rPr lang="en-US" sz="2000" dirty="0"/>
              <a:t>....Microzone? Lucas? Corine?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D6F8D5-92C2-1C40-9B0C-9A39444708CF}"/>
              </a:ext>
            </a:extLst>
          </p:cNvPr>
          <p:cNvSpPr/>
          <p:nvPr/>
        </p:nvSpPr>
        <p:spPr>
          <a:xfrm>
            <a:off x="554849" y="3697178"/>
            <a:ext cx="84275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2000" dirty="0"/>
              <a:t>Passaggio dalla mappe alle statistiche: di cosa abbiamo bisogno?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0CF32-CD19-C24B-86F8-8DE15E532270}"/>
              </a:ext>
            </a:extLst>
          </p:cNvPr>
          <p:cNvSpPr txBox="1"/>
          <p:nvPr/>
        </p:nvSpPr>
        <p:spPr>
          <a:xfrm>
            <a:off x="4102727" y="75682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Prossimi passi</a:t>
            </a:r>
            <a:endParaRPr lang="it-IT" sz="3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8B892-52DA-A842-AF0C-93C7FEA87E57}"/>
              </a:ext>
            </a:extLst>
          </p:cNvPr>
          <p:cNvSpPr txBox="1"/>
          <p:nvPr/>
        </p:nvSpPr>
        <p:spPr>
          <a:xfrm>
            <a:off x="535973" y="748070"/>
            <a:ext cx="3029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75000"/>
                  </a:schemeClr>
                </a:solidFill>
              </a:rPr>
              <a:t>DOVE SIAMO ARRIVATI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F014F-976F-6649-BE40-425C5BEAB7C7}"/>
              </a:ext>
            </a:extLst>
          </p:cNvPr>
          <p:cNvSpPr txBox="1"/>
          <p:nvPr/>
        </p:nvSpPr>
        <p:spPr>
          <a:xfrm>
            <a:off x="536833" y="3177496"/>
            <a:ext cx="3012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>
                <a:solidFill>
                  <a:schemeClr val="accent1">
                    <a:lumMod val="75000"/>
                  </a:schemeClr>
                </a:solidFill>
              </a:rPr>
              <a:t>VERSO LE STATISTICHE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8FBF5A-8931-A84C-A511-17D8FEC8F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2" r="27532"/>
          <a:stretch/>
        </p:blipFill>
        <p:spPr>
          <a:xfrm>
            <a:off x="8005072" y="2443936"/>
            <a:ext cx="3151022" cy="37595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AD25E7-B7DF-8446-BAA7-4B39D1106941}"/>
              </a:ext>
            </a:extLst>
          </p:cNvPr>
          <p:cNvSpPr txBox="1"/>
          <p:nvPr/>
        </p:nvSpPr>
        <p:spPr>
          <a:xfrm>
            <a:off x="9296580" y="3779813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60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862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2"/>
          <p:cNvSpPr/>
          <p:nvPr/>
        </p:nvSpPr>
        <p:spPr>
          <a:xfrm>
            <a:off x="1428764" y="2986098"/>
            <a:ext cx="9272588" cy="11858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it-IT" sz="4000" b="1" strike="noStrike" spc="-1" smtClean="0">
                <a:solidFill>
                  <a:schemeClr val="accent5">
                    <a:lumMod val="50000"/>
                  </a:schemeClr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Grazie per la vostra attenzione</a:t>
            </a:r>
            <a:endParaRPr lang="it-I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" name="Immagine 6" descr="marchio 2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0916" y="558595"/>
            <a:ext cx="2249900" cy="93646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101789-6833-0947-99C9-8F3905BFC79F}"/>
              </a:ext>
            </a:extLst>
          </p:cNvPr>
          <p:cNvCxnSpPr/>
          <p:nvPr/>
        </p:nvCxnSpPr>
        <p:spPr>
          <a:xfrm>
            <a:off x="1778000" y="3884083"/>
            <a:ext cx="819573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97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3"/>
    </mc:Choice>
    <mc:Fallback xmlns="">
      <p:transition spd="slow" advTm="1983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580943" y="65316"/>
            <a:ext cx="11413136" cy="718457"/>
          </a:xfrm>
        </p:spPr>
        <p:txBody>
          <a:bodyPr>
            <a:noAutofit/>
          </a:bodyPr>
          <a:lstStyle/>
          <a:p>
            <a:pPr algn="ctr"/>
            <a:r>
              <a:rPr lang="en-US" sz="3200" smtClean="0">
                <a:solidFill>
                  <a:schemeClr val="accent5">
                    <a:lumMod val="50000"/>
                  </a:schemeClr>
                </a:solidFill>
              </a:rPr>
              <a:t>Introduzione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6548D8-9E6D-C446-9575-A43817E7D3D5}"/>
              </a:ext>
            </a:extLst>
          </p:cNvPr>
          <p:cNvSpPr/>
          <p:nvPr/>
        </p:nvSpPr>
        <p:spPr>
          <a:xfrm>
            <a:off x="530143" y="783773"/>
            <a:ext cx="11463936" cy="56420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19B491-4A01-4340-8DB2-D2A4B088B764}"/>
              </a:ext>
            </a:extLst>
          </p:cNvPr>
          <p:cNvSpPr/>
          <p:nvPr/>
        </p:nvSpPr>
        <p:spPr>
          <a:xfrm>
            <a:off x="1049867" y="783773"/>
            <a:ext cx="1029546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smtClean="0">
                <a:solidFill>
                  <a:srgbClr val="0070C0"/>
                </a:solidFill>
              </a:rPr>
              <a:t>Obiettivi</a:t>
            </a:r>
            <a:endParaRPr lang="en-US" sz="2400" b="1" dirty="0">
              <a:solidFill>
                <a:srgbClr val="0070C0"/>
              </a:solidFill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it-IT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Le statistiche di Land 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Cover (LC</a:t>
            </a:r>
            <a:r>
              <a:rPr lang="it-IT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 </a:t>
            </a:r>
            <a:r>
              <a:rPr lang="it-IT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 le relative mappe sono un importante prodotto statistico. Dal momento la generazione di tali stime e mappe richiedono un elevato sforzo, l’idea alla base del nostro lavoro è di costruire un sistema automatico che elabori le immagini satellittari al fine di produrre: 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Stime automatiche di Land Cover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Mappe automatiche di Land Cover </a:t>
            </a:r>
            <a:r>
              <a:rPr lang="it-IT" sz="2000" spc="-1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(non un prodotto finale ma un sotto-prodotto che ci serva puramente a calcolare le stime statistiche?) </a:t>
            </a:r>
            <a:endParaRPr lang="it-IT" sz="2000" spc="-1" dirty="0" err="1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B80F26-9824-9F4D-907C-16C31074A6A6}"/>
              </a:ext>
            </a:extLst>
          </p:cNvPr>
          <p:cNvSpPr/>
          <p:nvPr/>
        </p:nvSpPr>
        <p:spPr>
          <a:xfrm>
            <a:off x="1055110" y="3646016"/>
            <a:ext cx="104140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1" smtClean="0">
                <a:solidFill>
                  <a:srgbClr val="0070C0"/>
                </a:solidFill>
              </a:rPr>
              <a:t>COME</a:t>
            </a:r>
            <a:endParaRPr lang="en-US" sz="2400" b="1" dirty="0">
              <a:solidFill>
                <a:srgbClr val="0070C0"/>
              </a:solidFill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Approccio Standard: Firma Spettrale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it-IT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Nuovo Approccio: Deep </a:t>
            </a:r>
            <a:r>
              <a:rPr lang="it-IT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Learning </a:t>
            </a:r>
            <a:r>
              <a:rPr lang="it-IT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(Reti Convolutive (CNN) per la procedura classify-and-count e  U-Net come modelli di segmentazione)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it-IT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896DA2-07BE-DE4F-8273-CAE4A3DD2D32}"/>
              </a:ext>
            </a:extLst>
          </p:cNvPr>
          <p:cNvSpPr/>
          <p:nvPr/>
        </p:nvSpPr>
        <p:spPr>
          <a:xfrm>
            <a:off x="1049867" y="5151676"/>
            <a:ext cx="10876479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b="1" smtClean="0">
                <a:solidFill>
                  <a:srgbClr val="0070C0"/>
                </a:solidFill>
              </a:rPr>
              <a:t>RISULTATI</a:t>
            </a:r>
            <a:endParaRPr lang="en-US" sz="2400" b="1" dirty="0">
              <a:solidFill>
                <a:srgbClr val="0070C0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it-IT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Architettura integrata basata su Deep Learning </a:t>
            </a:r>
            <a:r>
              <a:rPr lang="it-IT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(CNN + U-Net</a:t>
            </a:r>
            <a:r>
              <a:rPr lang="it-IT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) </a:t>
            </a:r>
            <a:r>
              <a:rPr lang="it-IT" sz="2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che fornisce risultati accurati per tutte le classi di Land Cover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54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723"/>
    </mc:Choice>
    <mc:Fallback xmlns="">
      <p:transition spd="slow" advTm="5572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smtClean="0">
                <a:solidFill>
                  <a:schemeClr val="accent5">
                    <a:lumMod val="50000"/>
                  </a:schemeClr>
                </a:solidFill>
              </a:rPr>
              <a:t>Approcci Machine Learning al Land Cover da Immagini</a:t>
            </a:r>
            <a:endParaRPr 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Segnaposto testo 4"/>
          <p:cNvSpPr txBox="1">
            <a:spLocks/>
          </p:cNvSpPr>
          <p:nvPr/>
        </p:nvSpPr>
        <p:spPr bwMode="auto">
          <a:xfrm>
            <a:off x="487748" y="763256"/>
            <a:ext cx="5248199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2000" b="1" smtClean="0">
                <a:solidFill>
                  <a:srgbClr val="0070C0"/>
                </a:solidFill>
              </a:rPr>
              <a:t>Approccio Standard: Firma Spettrale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7" name="Segnaposto contenuto 5"/>
          <p:cNvSpPr>
            <a:spLocks noGrp="1"/>
          </p:cNvSpPr>
          <p:nvPr>
            <p:ph sz="half" idx="4294967295"/>
          </p:nvPr>
        </p:nvSpPr>
        <p:spPr>
          <a:xfrm>
            <a:off x="659926" y="4128705"/>
            <a:ext cx="5224135" cy="2370228"/>
          </a:xfrm>
          <a:prstGeom prst="rect">
            <a:avLst/>
          </a:prstGeom>
        </p:spPr>
        <p:txBody>
          <a:bodyPr/>
          <a:lstStyle/>
          <a:p>
            <a:r>
              <a:rPr lang="en-US" sz="1800" smtClean="0"/>
              <a:t>Differenti classi LC hanno diverse riflettanze spettrali: </a:t>
            </a:r>
            <a:endParaRPr lang="en-US" sz="1800" dirty="0"/>
          </a:p>
          <a:p>
            <a:pPr marL="460800" lvl="1">
              <a:buFont typeface="Wingdings" panose="05000000000000000000" pitchFamily="2" charset="2"/>
              <a:buChar char="ü"/>
            </a:pPr>
            <a:r>
              <a:rPr lang="en-US" sz="1600" smtClean="0"/>
              <a:t>La variazione di riflettanza con frequenza </a:t>
            </a:r>
            <a:r>
              <a:rPr lang="en-US" sz="1600"/>
              <a:t>EM </a:t>
            </a:r>
            <a:r>
              <a:rPr lang="en-US" sz="1600" smtClean="0"/>
              <a:t>può essere usata per predire le classi LC</a:t>
            </a:r>
            <a:endParaRPr lang="en-US" sz="1600" dirty="0"/>
          </a:p>
          <a:p>
            <a:pPr marL="460800" lvl="1">
              <a:buFont typeface="Wingdings" panose="05000000000000000000" pitchFamily="2" charset="2"/>
              <a:buChar char="ü"/>
            </a:pPr>
            <a:r>
              <a:rPr lang="en-US" sz="1600" smtClean="0"/>
              <a:t>Un algoritmo di ML addestrato predice le classi LC di pixel delle immagini indipendenti tra loro</a:t>
            </a:r>
            <a:endParaRPr lang="en-US" sz="1600" dirty="0"/>
          </a:p>
          <a:p>
            <a:pPr marL="460800" lvl="1">
              <a:buFont typeface="Wingdings" panose="05000000000000000000" pitchFamily="2" charset="2"/>
              <a:buChar char="ü"/>
            </a:pPr>
            <a:r>
              <a:rPr lang="en-US" sz="1600" smtClean="0"/>
              <a:t>La decizione su ciascu pixel non dipende assolutamente dai pixel nel “vicinato” </a:t>
            </a:r>
            <a:endParaRPr lang="en-US" sz="1600" dirty="0"/>
          </a:p>
          <a:p>
            <a:pPr lvl="1">
              <a:buFont typeface="Wingdings" panose="05000000000000000000" pitchFamily="2" charset="2"/>
              <a:buChar char="ü"/>
            </a:pPr>
            <a:endParaRPr lang="en-US" sz="1800" dirty="0"/>
          </a:p>
        </p:txBody>
      </p:sp>
      <p:sp>
        <p:nvSpPr>
          <p:cNvPr id="8" name="Segnaposto testo 4"/>
          <p:cNvSpPr txBox="1">
            <a:spLocks/>
          </p:cNvSpPr>
          <p:nvPr/>
        </p:nvSpPr>
        <p:spPr bwMode="auto">
          <a:xfrm>
            <a:off x="6512148" y="780189"/>
            <a:ext cx="52488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2000" b="1" smtClean="0">
                <a:solidFill>
                  <a:srgbClr val="0070C0"/>
                </a:solidFill>
              </a:rPr>
              <a:t>Nuovo Approccio: </a:t>
            </a:r>
            <a:r>
              <a:rPr lang="en-US" sz="2000" b="1" dirty="0">
                <a:solidFill>
                  <a:srgbClr val="0070C0"/>
                </a:solidFill>
              </a:rPr>
              <a:t>Computer Vision </a:t>
            </a:r>
            <a:r>
              <a:rPr lang="en-US" sz="1800" b="1" dirty="0">
                <a:solidFill>
                  <a:srgbClr val="0070C0"/>
                </a:solidFill>
              </a:rPr>
              <a:t>(Deep Learning)</a:t>
            </a:r>
          </a:p>
        </p:txBody>
      </p:sp>
      <p:pic>
        <p:nvPicPr>
          <p:cNvPr id="9" name="Picture 3" descr="F:\PAPER_etc\Conferenze\BDES_2020\Spectral_Signature_H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6" y="1248824"/>
            <a:ext cx="4872037" cy="2754313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egnaposto contenuto 5"/>
          <p:cNvSpPr>
            <a:spLocks noGrp="1"/>
          </p:cNvSpPr>
          <p:nvPr>
            <p:ph sz="half" idx="4294967295"/>
          </p:nvPr>
        </p:nvSpPr>
        <p:spPr>
          <a:xfrm>
            <a:off x="6657979" y="4045760"/>
            <a:ext cx="5224134" cy="2368800"/>
          </a:xfrm>
          <a:prstGeom prst="rect">
            <a:avLst/>
          </a:prstGeom>
        </p:spPr>
        <p:txBody>
          <a:bodyPr/>
          <a:lstStyle/>
          <a:p>
            <a:r>
              <a:rPr lang="en-US" sz="1800" smtClean="0"/>
              <a:t>Differenti classi </a:t>
            </a:r>
            <a:r>
              <a:rPr lang="en-US" sz="1800"/>
              <a:t>LC </a:t>
            </a:r>
            <a:r>
              <a:rPr lang="en-US" sz="1800" smtClean="0"/>
              <a:t>hanno diverse configurazioni spaziali/visuali:</a:t>
            </a:r>
            <a:endParaRPr lang="en-US" sz="1800" dirty="0"/>
          </a:p>
          <a:p>
            <a:pPr marL="460800" lvl="1">
              <a:buFont typeface="Wingdings" panose="05000000000000000000" pitchFamily="2" charset="2"/>
              <a:buChar char="ü"/>
            </a:pPr>
            <a:r>
              <a:rPr lang="en-US" sz="1600" smtClean="0"/>
              <a:t>Una variazione di configurazioni visuali/spaziali può essere usata  per identificare le classi LC</a:t>
            </a:r>
            <a:endParaRPr lang="en-US" sz="1600" dirty="0"/>
          </a:p>
          <a:p>
            <a:pPr marL="460800" lvl="1">
              <a:buFont typeface="Wingdings" panose="05000000000000000000" pitchFamily="2" charset="2"/>
              <a:buChar char="ü"/>
            </a:pPr>
            <a:r>
              <a:rPr lang="en-US" sz="1600" smtClean="0"/>
              <a:t>Un algoritmo di ML addestrato </a:t>
            </a:r>
            <a:r>
              <a:rPr lang="en-US" sz="1600" dirty="0"/>
              <a:t>(CNN/U-net</a:t>
            </a:r>
            <a:r>
              <a:rPr lang="en-US" sz="1600"/>
              <a:t>) </a:t>
            </a:r>
            <a:r>
              <a:rPr lang="en-US" sz="1600" smtClean="0"/>
              <a:t>predice le classi LC dei pixel dell’immagine sulla base dell’informazione dei pixell nei dintorni</a:t>
            </a:r>
            <a:endParaRPr lang="en-US" sz="1600" dirty="0"/>
          </a:p>
          <a:p>
            <a:pPr marL="460800" lvl="1">
              <a:buFont typeface="Wingdings" panose="05000000000000000000" pitchFamily="2" charset="2"/>
              <a:buChar char="ü"/>
            </a:pPr>
            <a:r>
              <a:rPr lang="en-US" sz="1600" smtClean="0"/>
              <a:t>La decisione su ciascun pixel dipende dall’intera sotto-immagine (tile) a cui appartiene il pixel</a:t>
            </a:r>
            <a:endParaRPr lang="en-US" sz="1600" dirty="0"/>
          </a:p>
        </p:txBody>
      </p:sp>
      <p:grpSp>
        <p:nvGrpSpPr>
          <p:cNvPr id="12" name="Gruppo 11"/>
          <p:cNvGrpSpPr/>
          <p:nvPr/>
        </p:nvGrpSpPr>
        <p:grpSpPr>
          <a:xfrm>
            <a:off x="6907687" y="1159256"/>
            <a:ext cx="1839550" cy="1273942"/>
            <a:chOff x="8343410" y="-5030"/>
            <a:chExt cx="1839550" cy="1273942"/>
          </a:xfrm>
        </p:grpSpPr>
        <p:pic>
          <p:nvPicPr>
            <p:cNvPr id="13" name="Picture 8" descr="https://www.groundai.com/media/arxiv_projects/75194/x3.png.750x0_q75_crop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3185" y="197395"/>
              <a:ext cx="1080000" cy="10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CasellaDiTesto 13"/>
            <p:cNvSpPr txBox="1"/>
            <p:nvPr/>
          </p:nvSpPr>
          <p:spPr>
            <a:xfrm>
              <a:off x="8343410" y="-5030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 dirty="0">
                  <a:solidFill>
                    <a:prstClr val="black"/>
                  </a:solidFill>
                  <a:latin typeface="Century Schoolbook"/>
                </a:rPr>
                <a:t>ANNUAL CROP</a:t>
              </a:r>
            </a:p>
          </p:txBody>
        </p:sp>
      </p:grpSp>
      <p:grpSp>
        <p:nvGrpSpPr>
          <p:cNvPr id="15" name="Gruppo 14"/>
          <p:cNvGrpSpPr/>
          <p:nvPr/>
        </p:nvGrpSpPr>
        <p:grpSpPr>
          <a:xfrm>
            <a:off x="9665593" y="1144964"/>
            <a:ext cx="1839550" cy="1273942"/>
            <a:chOff x="10182960" y="-5030"/>
            <a:chExt cx="1839550" cy="1273942"/>
          </a:xfrm>
        </p:grpSpPr>
        <p:pic>
          <p:nvPicPr>
            <p:cNvPr id="16" name="Picture 22" descr="https://www.groundai.com/media/arxiv_projects/75194/x10.png.750x0_q75_crop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2735" y="197395"/>
              <a:ext cx="1080000" cy="10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CasellaDiTesto 16"/>
            <p:cNvSpPr txBox="1"/>
            <p:nvPr/>
          </p:nvSpPr>
          <p:spPr>
            <a:xfrm>
              <a:off x="10182960" y="-5030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 dirty="0">
                  <a:solidFill>
                    <a:prstClr val="black"/>
                  </a:solidFill>
                  <a:latin typeface="Century Schoolbook"/>
                </a:rPr>
                <a:t>FOREST</a:t>
              </a:r>
            </a:p>
          </p:txBody>
        </p:sp>
      </p:grpSp>
      <p:grpSp>
        <p:nvGrpSpPr>
          <p:cNvPr id="18" name="Gruppo 17"/>
          <p:cNvGrpSpPr/>
          <p:nvPr/>
        </p:nvGrpSpPr>
        <p:grpSpPr>
          <a:xfrm>
            <a:off x="9694177" y="2500118"/>
            <a:ext cx="1839550" cy="1277974"/>
            <a:chOff x="10185737" y="1370017"/>
            <a:chExt cx="1839550" cy="1277974"/>
          </a:xfrm>
        </p:grpSpPr>
        <p:pic>
          <p:nvPicPr>
            <p:cNvPr id="19" name="Picture 18" descr="https://www.groundai.com/media/arxiv_projects/75194/x8.png.750x0_q75_crop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5512" y="1576474"/>
              <a:ext cx="1080000" cy="10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CasellaDiTesto 19"/>
            <p:cNvSpPr txBox="1"/>
            <p:nvPr/>
          </p:nvSpPr>
          <p:spPr>
            <a:xfrm>
              <a:off x="10185737" y="1370017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 dirty="0">
                  <a:solidFill>
                    <a:prstClr val="black"/>
                  </a:solidFill>
                  <a:latin typeface="Century Schoolbook"/>
                </a:rPr>
                <a:t>HIGHWAY</a:t>
              </a:r>
            </a:p>
          </p:txBody>
        </p:sp>
      </p:grpSp>
      <p:grpSp>
        <p:nvGrpSpPr>
          <p:cNvPr id="21" name="Gruppo 20"/>
          <p:cNvGrpSpPr/>
          <p:nvPr/>
        </p:nvGrpSpPr>
        <p:grpSpPr>
          <a:xfrm>
            <a:off x="8310329" y="2504365"/>
            <a:ext cx="1839550" cy="1269480"/>
            <a:chOff x="8343410" y="2745064"/>
            <a:chExt cx="1839550" cy="1269480"/>
          </a:xfrm>
        </p:grpSpPr>
        <p:pic>
          <p:nvPicPr>
            <p:cNvPr id="22" name="Picture 4" descr="https://www.groundai.com/media/arxiv_projects/75194/x1.png.750x0_q75_crop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3185" y="2943026"/>
              <a:ext cx="1080000" cy="1071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CasellaDiTesto 22"/>
            <p:cNvSpPr txBox="1"/>
            <p:nvPr/>
          </p:nvSpPr>
          <p:spPr>
            <a:xfrm>
              <a:off x="8343410" y="2745064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 dirty="0">
                  <a:solidFill>
                    <a:prstClr val="black"/>
                  </a:solidFill>
                  <a:latin typeface="Century Schoolbook"/>
                </a:rPr>
                <a:t>INDUSTRIAL</a:t>
              </a:r>
            </a:p>
          </p:txBody>
        </p:sp>
      </p:grpSp>
      <p:grpSp>
        <p:nvGrpSpPr>
          <p:cNvPr id="24" name="Gruppo 23"/>
          <p:cNvGrpSpPr/>
          <p:nvPr/>
        </p:nvGrpSpPr>
        <p:grpSpPr>
          <a:xfrm>
            <a:off x="6893399" y="2497719"/>
            <a:ext cx="1839550" cy="1282773"/>
            <a:chOff x="10196012" y="4183611"/>
            <a:chExt cx="1839550" cy="1282773"/>
          </a:xfrm>
        </p:grpSpPr>
        <p:pic>
          <p:nvPicPr>
            <p:cNvPr id="25" name="Picture 6" descr="https://www.groundai.com/media/arxiv_projects/75194/x2.png.750x0_q75_crop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5787" y="4394867"/>
              <a:ext cx="1080000" cy="10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CasellaDiTesto 25"/>
            <p:cNvSpPr txBox="1"/>
            <p:nvPr/>
          </p:nvSpPr>
          <p:spPr>
            <a:xfrm>
              <a:off x="10196012" y="4183611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 dirty="0">
                  <a:solidFill>
                    <a:prstClr val="black"/>
                  </a:solidFill>
                  <a:latin typeface="Century Schoolbook"/>
                </a:rPr>
                <a:t>RESIDENTIAL</a:t>
              </a:r>
            </a:p>
          </p:txBody>
        </p:sp>
      </p:grpSp>
      <p:grpSp>
        <p:nvGrpSpPr>
          <p:cNvPr id="27" name="Gruppo 26"/>
          <p:cNvGrpSpPr/>
          <p:nvPr/>
        </p:nvGrpSpPr>
        <p:grpSpPr>
          <a:xfrm>
            <a:off x="8281755" y="1151318"/>
            <a:ext cx="1839550" cy="1261240"/>
            <a:chOff x="8337178" y="5545960"/>
            <a:chExt cx="1839550" cy="1261240"/>
          </a:xfrm>
        </p:grpSpPr>
        <p:pic>
          <p:nvPicPr>
            <p:cNvPr id="28" name="Picture 12" descr="https://www.groundai.com/media/arxiv_projects/75194/x5.png.750x0_q75_crop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6953" y="5735683"/>
              <a:ext cx="1080000" cy="10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CasellaDiTesto 28"/>
            <p:cNvSpPr txBox="1"/>
            <p:nvPr/>
          </p:nvSpPr>
          <p:spPr>
            <a:xfrm>
              <a:off x="8337178" y="5545960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 dirty="0">
                  <a:solidFill>
                    <a:prstClr val="black"/>
                  </a:solidFill>
                  <a:latin typeface="Century Schoolbook"/>
                </a:rPr>
                <a:t>RIVER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D23871C-561A-3447-B6D7-8550573A840B}"/>
              </a:ext>
            </a:extLst>
          </p:cNvPr>
          <p:cNvSpPr/>
          <p:nvPr/>
        </p:nvSpPr>
        <p:spPr>
          <a:xfrm>
            <a:off x="6562947" y="1100350"/>
            <a:ext cx="5414199" cy="53173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DBD913-DE70-7E45-B670-32ADDC7C14EA}"/>
              </a:ext>
            </a:extLst>
          </p:cNvPr>
          <p:cNvSpPr/>
          <p:nvPr/>
        </p:nvSpPr>
        <p:spPr>
          <a:xfrm>
            <a:off x="551837" y="1097178"/>
            <a:ext cx="5455917" cy="53173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005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305"/>
    </mc:Choice>
    <mc:Fallback xmlns="">
      <p:transition spd="slow" advTm="56305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580943" y="59960"/>
            <a:ext cx="11413136" cy="71845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CNN</a:t>
            </a:r>
            <a:r>
              <a:rPr lang="en-US" sz="320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en-US" sz="3200" smtClean="0">
                <a:solidFill>
                  <a:schemeClr val="accent5">
                    <a:lumMod val="50000"/>
                  </a:schemeClr>
                </a:solidFill>
              </a:rPr>
              <a:t>Dataset delle Immagini Satellitari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ADD69A-7C7D-D544-945F-A4E403678CBD}"/>
              </a:ext>
            </a:extLst>
          </p:cNvPr>
          <p:cNvGrpSpPr/>
          <p:nvPr/>
        </p:nvGrpSpPr>
        <p:grpSpPr>
          <a:xfrm>
            <a:off x="421162" y="840664"/>
            <a:ext cx="1839550" cy="1278209"/>
            <a:chOff x="421162" y="840664"/>
            <a:chExt cx="1839550" cy="1278209"/>
          </a:xfrm>
        </p:grpSpPr>
        <p:pic>
          <p:nvPicPr>
            <p:cNvPr id="32" name="Picture 8" descr="https://www.groundai.com/media/arxiv_projects/75194/x3.png.750x0_q75_crop.png">
              <a:extLst>
                <a:ext uri="{FF2B5EF4-FFF2-40B4-BE49-F238E27FC236}">
                  <a16:creationId xmlns:a16="http://schemas.microsoft.com/office/drawing/2014/main" id="{17C47EDF-5AD3-0D49-9FB1-5F8ECB2EEB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937" y="1047356"/>
              <a:ext cx="1080000" cy="10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CasellaDiTesto 30">
              <a:extLst>
                <a:ext uri="{FF2B5EF4-FFF2-40B4-BE49-F238E27FC236}">
                  <a16:creationId xmlns:a16="http://schemas.microsoft.com/office/drawing/2014/main" id="{CBE029BC-579C-064B-9C5F-96D6DDAF68F9}"/>
                </a:ext>
              </a:extLst>
            </p:cNvPr>
            <p:cNvSpPr txBox="1"/>
            <p:nvPr/>
          </p:nvSpPr>
          <p:spPr>
            <a:xfrm>
              <a:off x="421162" y="840664"/>
              <a:ext cx="1839550" cy="214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 dirty="0">
                  <a:solidFill>
                    <a:prstClr val="black"/>
                  </a:solidFill>
                  <a:latin typeface="Century Schoolbook"/>
                </a:rPr>
                <a:t>ANNUAL CROP</a:t>
              </a:r>
            </a:p>
          </p:txBody>
        </p:sp>
      </p:grpSp>
      <p:grpSp>
        <p:nvGrpSpPr>
          <p:cNvPr id="34" name="Gruppo 2052">
            <a:extLst>
              <a:ext uri="{FF2B5EF4-FFF2-40B4-BE49-F238E27FC236}">
                <a16:creationId xmlns:a16="http://schemas.microsoft.com/office/drawing/2014/main" id="{C5C768BC-0DF4-7349-9374-D6F8FCBD264A}"/>
              </a:ext>
            </a:extLst>
          </p:cNvPr>
          <p:cNvGrpSpPr/>
          <p:nvPr/>
        </p:nvGrpSpPr>
        <p:grpSpPr>
          <a:xfrm>
            <a:off x="3506875" y="830639"/>
            <a:ext cx="1839550" cy="1273942"/>
            <a:chOff x="10182960" y="-5030"/>
            <a:chExt cx="1839550" cy="1273942"/>
          </a:xfrm>
        </p:grpSpPr>
        <p:pic>
          <p:nvPicPr>
            <p:cNvPr id="35" name="Picture 22" descr="https://www.groundai.com/media/arxiv_projects/75194/x10.png.750x0_q75_crop.png">
              <a:extLst>
                <a:ext uri="{FF2B5EF4-FFF2-40B4-BE49-F238E27FC236}">
                  <a16:creationId xmlns:a16="http://schemas.microsoft.com/office/drawing/2014/main" id="{9978F8F3-DD32-DC4E-969A-6EAFBDC6F9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2735" y="197395"/>
              <a:ext cx="1080000" cy="10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CasellaDiTesto 31">
              <a:extLst>
                <a:ext uri="{FF2B5EF4-FFF2-40B4-BE49-F238E27FC236}">
                  <a16:creationId xmlns:a16="http://schemas.microsoft.com/office/drawing/2014/main" id="{9FC43608-1AF8-6C43-AD91-CE5BF96B9C16}"/>
                </a:ext>
              </a:extLst>
            </p:cNvPr>
            <p:cNvSpPr txBox="1"/>
            <p:nvPr/>
          </p:nvSpPr>
          <p:spPr>
            <a:xfrm>
              <a:off x="10182960" y="-5030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 dirty="0">
                  <a:solidFill>
                    <a:prstClr val="black"/>
                  </a:solidFill>
                  <a:latin typeface="Century Schoolbook"/>
                </a:rPr>
                <a:t>FOREST</a:t>
              </a:r>
            </a:p>
          </p:txBody>
        </p:sp>
      </p:grpSp>
      <p:grpSp>
        <p:nvGrpSpPr>
          <p:cNvPr id="37" name="Gruppo 2051">
            <a:extLst>
              <a:ext uri="{FF2B5EF4-FFF2-40B4-BE49-F238E27FC236}">
                <a16:creationId xmlns:a16="http://schemas.microsoft.com/office/drawing/2014/main" id="{E1F7C105-2775-5245-A87D-B6D32DD695BB}"/>
              </a:ext>
            </a:extLst>
          </p:cNvPr>
          <p:cNvGrpSpPr/>
          <p:nvPr/>
        </p:nvGrpSpPr>
        <p:grpSpPr>
          <a:xfrm>
            <a:off x="3500948" y="2185793"/>
            <a:ext cx="1839550" cy="1277974"/>
            <a:chOff x="10185737" y="1370017"/>
            <a:chExt cx="1839550" cy="1277974"/>
          </a:xfrm>
        </p:grpSpPr>
        <p:pic>
          <p:nvPicPr>
            <p:cNvPr id="38" name="Picture 18" descr="https://www.groundai.com/media/arxiv_projects/75194/x8.png.750x0_q75_crop.png">
              <a:extLst>
                <a:ext uri="{FF2B5EF4-FFF2-40B4-BE49-F238E27FC236}">
                  <a16:creationId xmlns:a16="http://schemas.microsoft.com/office/drawing/2014/main" id="{B27593E1-B006-C345-83F7-053678E928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5512" y="1576474"/>
              <a:ext cx="1080000" cy="10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CasellaDiTesto 34">
              <a:extLst>
                <a:ext uri="{FF2B5EF4-FFF2-40B4-BE49-F238E27FC236}">
                  <a16:creationId xmlns:a16="http://schemas.microsoft.com/office/drawing/2014/main" id="{4CB5E5BE-D7EE-4643-8562-7C6572B99FA1}"/>
                </a:ext>
              </a:extLst>
            </p:cNvPr>
            <p:cNvSpPr txBox="1"/>
            <p:nvPr/>
          </p:nvSpPr>
          <p:spPr>
            <a:xfrm>
              <a:off x="10185737" y="1370017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 dirty="0">
                  <a:solidFill>
                    <a:prstClr val="black"/>
                  </a:solidFill>
                  <a:latin typeface="Century Schoolbook"/>
                </a:rPr>
                <a:t>HIGHWAY</a:t>
              </a:r>
            </a:p>
          </p:txBody>
        </p:sp>
      </p:grpSp>
      <p:grpSp>
        <p:nvGrpSpPr>
          <p:cNvPr id="40" name="Gruppo 2048">
            <a:extLst>
              <a:ext uri="{FF2B5EF4-FFF2-40B4-BE49-F238E27FC236}">
                <a16:creationId xmlns:a16="http://schemas.microsoft.com/office/drawing/2014/main" id="{41D21A64-84F3-8846-BABF-4BBF921CB619}"/>
              </a:ext>
            </a:extLst>
          </p:cNvPr>
          <p:cNvGrpSpPr/>
          <p:nvPr/>
        </p:nvGrpSpPr>
        <p:grpSpPr>
          <a:xfrm>
            <a:off x="2030839" y="2190040"/>
            <a:ext cx="1839550" cy="1269480"/>
            <a:chOff x="8343410" y="2745064"/>
            <a:chExt cx="1839550" cy="1269480"/>
          </a:xfrm>
        </p:grpSpPr>
        <p:pic>
          <p:nvPicPr>
            <p:cNvPr id="41" name="Picture 4" descr="https://www.groundai.com/media/arxiv_projects/75194/x1.png.750x0_q75_crop.png">
              <a:extLst>
                <a:ext uri="{FF2B5EF4-FFF2-40B4-BE49-F238E27FC236}">
                  <a16:creationId xmlns:a16="http://schemas.microsoft.com/office/drawing/2014/main" id="{A2A42703-D610-6244-A773-2F2BFAB2B3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3185" y="2943026"/>
              <a:ext cx="1080000" cy="1071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CasellaDiTesto 37">
              <a:extLst>
                <a:ext uri="{FF2B5EF4-FFF2-40B4-BE49-F238E27FC236}">
                  <a16:creationId xmlns:a16="http://schemas.microsoft.com/office/drawing/2014/main" id="{6563E21B-FFBC-1546-A754-737FB3F65BD7}"/>
                </a:ext>
              </a:extLst>
            </p:cNvPr>
            <p:cNvSpPr txBox="1"/>
            <p:nvPr/>
          </p:nvSpPr>
          <p:spPr>
            <a:xfrm>
              <a:off x="8343410" y="2745064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 dirty="0">
                  <a:solidFill>
                    <a:prstClr val="black"/>
                  </a:solidFill>
                  <a:latin typeface="Century Schoolbook"/>
                </a:rPr>
                <a:t>INDUSTRIAL</a:t>
              </a:r>
            </a:p>
          </p:txBody>
        </p:sp>
      </p:grpSp>
      <p:grpSp>
        <p:nvGrpSpPr>
          <p:cNvPr id="43" name="Gruppo 14">
            <a:extLst>
              <a:ext uri="{FF2B5EF4-FFF2-40B4-BE49-F238E27FC236}">
                <a16:creationId xmlns:a16="http://schemas.microsoft.com/office/drawing/2014/main" id="{E6218DFD-5FF8-2A40-AB03-A71AE58C0152}"/>
              </a:ext>
            </a:extLst>
          </p:cNvPr>
          <p:cNvGrpSpPr/>
          <p:nvPr/>
        </p:nvGrpSpPr>
        <p:grpSpPr>
          <a:xfrm>
            <a:off x="406874" y="2183394"/>
            <a:ext cx="1839550" cy="1282773"/>
            <a:chOff x="10196012" y="4183611"/>
            <a:chExt cx="1839550" cy="1282773"/>
          </a:xfrm>
        </p:grpSpPr>
        <p:pic>
          <p:nvPicPr>
            <p:cNvPr id="44" name="Picture 6" descr="https://www.groundai.com/media/arxiv_projects/75194/x2.png.750x0_q75_crop.png">
              <a:extLst>
                <a:ext uri="{FF2B5EF4-FFF2-40B4-BE49-F238E27FC236}">
                  <a16:creationId xmlns:a16="http://schemas.microsoft.com/office/drawing/2014/main" id="{4A8D8063-B79B-8346-9A3D-BD7B06B7B2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5787" y="4394867"/>
              <a:ext cx="1080000" cy="10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CasellaDiTesto 41">
              <a:extLst>
                <a:ext uri="{FF2B5EF4-FFF2-40B4-BE49-F238E27FC236}">
                  <a16:creationId xmlns:a16="http://schemas.microsoft.com/office/drawing/2014/main" id="{6A25DE99-8503-E74D-A8BA-FA0E37A35349}"/>
                </a:ext>
              </a:extLst>
            </p:cNvPr>
            <p:cNvSpPr txBox="1"/>
            <p:nvPr/>
          </p:nvSpPr>
          <p:spPr>
            <a:xfrm>
              <a:off x="10196012" y="4183611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 dirty="0">
                  <a:solidFill>
                    <a:prstClr val="black"/>
                  </a:solidFill>
                  <a:latin typeface="Century Schoolbook"/>
                </a:rPr>
                <a:t>RESIDENTIAL</a:t>
              </a:r>
            </a:p>
          </p:txBody>
        </p:sp>
      </p:grpSp>
      <p:grpSp>
        <p:nvGrpSpPr>
          <p:cNvPr id="46" name="Gruppo 2047">
            <a:extLst>
              <a:ext uri="{FF2B5EF4-FFF2-40B4-BE49-F238E27FC236}">
                <a16:creationId xmlns:a16="http://schemas.microsoft.com/office/drawing/2014/main" id="{226C97FA-7F7B-1541-8969-8E445194179B}"/>
              </a:ext>
            </a:extLst>
          </p:cNvPr>
          <p:cNvGrpSpPr/>
          <p:nvPr/>
        </p:nvGrpSpPr>
        <p:grpSpPr>
          <a:xfrm>
            <a:off x="2019516" y="836993"/>
            <a:ext cx="1839550" cy="1261240"/>
            <a:chOff x="8337178" y="5545960"/>
            <a:chExt cx="1839550" cy="1261240"/>
          </a:xfrm>
        </p:grpSpPr>
        <p:pic>
          <p:nvPicPr>
            <p:cNvPr id="47" name="Picture 12" descr="https://www.groundai.com/media/arxiv_projects/75194/x5.png.750x0_q75_crop.png">
              <a:extLst>
                <a:ext uri="{FF2B5EF4-FFF2-40B4-BE49-F238E27FC236}">
                  <a16:creationId xmlns:a16="http://schemas.microsoft.com/office/drawing/2014/main" id="{D6CD8874-5F96-FF4C-BAC0-F0A9969CC6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6953" y="5735683"/>
              <a:ext cx="1080000" cy="107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CasellaDiTesto 44">
              <a:extLst>
                <a:ext uri="{FF2B5EF4-FFF2-40B4-BE49-F238E27FC236}">
                  <a16:creationId xmlns:a16="http://schemas.microsoft.com/office/drawing/2014/main" id="{22DAE970-D90D-7E48-9FC4-0CC5076AB504}"/>
                </a:ext>
              </a:extLst>
            </p:cNvPr>
            <p:cNvSpPr txBox="1"/>
            <p:nvPr/>
          </p:nvSpPr>
          <p:spPr>
            <a:xfrm>
              <a:off x="8337178" y="5545960"/>
              <a:ext cx="183955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it-IT" sz="933" b="1" dirty="0">
                  <a:solidFill>
                    <a:prstClr val="black"/>
                  </a:solidFill>
                  <a:latin typeface="Century Schoolbook"/>
                </a:rPr>
                <a:t>RIVER</a:t>
              </a:r>
            </a:p>
          </p:txBody>
        </p:sp>
      </p:grpSp>
      <p:sp>
        <p:nvSpPr>
          <p:cNvPr id="23" name="CasellaDiTesto 34">
            <a:extLst>
              <a:ext uri="{FF2B5EF4-FFF2-40B4-BE49-F238E27FC236}">
                <a16:creationId xmlns:a16="http://schemas.microsoft.com/office/drawing/2014/main" id="{4CB5E5BE-D7EE-4643-8562-7C6572B99FA1}"/>
              </a:ext>
            </a:extLst>
          </p:cNvPr>
          <p:cNvSpPr txBox="1"/>
          <p:nvPr/>
        </p:nvSpPr>
        <p:spPr>
          <a:xfrm>
            <a:off x="1375786" y="4911291"/>
            <a:ext cx="2954485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it-IT" sz="933" b="1" dirty="0">
                <a:solidFill>
                  <a:prstClr val="black"/>
                </a:solidFill>
                <a:latin typeface="Century Schoolbook"/>
              </a:rPr>
              <a:t>HERBACEOUS VEGETATYION</a:t>
            </a:r>
          </a:p>
        </p:txBody>
      </p:sp>
      <p:sp>
        <p:nvSpPr>
          <p:cNvPr id="26" name="CasellaDiTesto 37">
            <a:extLst>
              <a:ext uri="{FF2B5EF4-FFF2-40B4-BE49-F238E27FC236}">
                <a16:creationId xmlns:a16="http://schemas.microsoft.com/office/drawing/2014/main" id="{6563E21B-FFBC-1546-A754-737FB3F65BD7}"/>
              </a:ext>
            </a:extLst>
          </p:cNvPr>
          <p:cNvSpPr txBox="1"/>
          <p:nvPr/>
        </p:nvSpPr>
        <p:spPr>
          <a:xfrm>
            <a:off x="406202" y="3515629"/>
            <a:ext cx="1839550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it-IT" sz="933" b="1" dirty="0">
                <a:solidFill>
                  <a:prstClr val="black"/>
                </a:solidFill>
                <a:latin typeface="Century Schoolbook"/>
              </a:rPr>
              <a:t>PASTURE</a:t>
            </a:r>
          </a:p>
        </p:txBody>
      </p:sp>
      <p:sp>
        <p:nvSpPr>
          <p:cNvPr id="29" name="CasellaDiTesto 34">
            <a:extLst>
              <a:ext uri="{FF2B5EF4-FFF2-40B4-BE49-F238E27FC236}">
                <a16:creationId xmlns:a16="http://schemas.microsoft.com/office/drawing/2014/main" id="{4CB5E5BE-D7EE-4643-8562-7C6572B99FA1}"/>
              </a:ext>
            </a:extLst>
          </p:cNvPr>
          <p:cNvSpPr txBox="1"/>
          <p:nvPr/>
        </p:nvSpPr>
        <p:spPr>
          <a:xfrm>
            <a:off x="1390162" y="3528197"/>
            <a:ext cx="2954485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it-IT" sz="933" b="1" dirty="0">
                <a:solidFill>
                  <a:prstClr val="black"/>
                </a:solidFill>
                <a:latin typeface="Century Schoolbook"/>
              </a:rPr>
              <a:t>PERMANENT CROP</a:t>
            </a:r>
          </a:p>
        </p:txBody>
      </p:sp>
      <p:sp>
        <p:nvSpPr>
          <p:cNvPr id="50" name="CasellaDiTesto 34">
            <a:extLst>
              <a:ext uri="{FF2B5EF4-FFF2-40B4-BE49-F238E27FC236}">
                <a16:creationId xmlns:a16="http://schemas.microsoft.com/office/drawing/2014/main" id="{4CB5E5BE-D7EE-4643-8562-7C6572B99FA1}"/>
              </a:ext>
            </a:extLst>
          </p:cNvPr>
          <p:cNvSpPr txBox="1"/>
          <p:nvPr/>
        </p:nvSpPr>
        <p:spPr>
          <a:xfrm>
            <a:off x="2974540" y="3525320"/>
            <a:ext cx="2954485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it-IT" sz="933" b="1" dirty="0">
                <a:solidFill>
                  <a:prstClr val="black"/>
                </a:solidFill>
                <a:latin typeface="Century Schoolbook"/>
              </a:rPr>
              <a:t>SEA LAKE</a:t>
            </a:r>
          </a:p>
        </p:txBody>
      </p:sp>
      <p:grpSp>
        <p:nvGrpSpPr>
          <p:cNvPr id="10" name="Gruppo 9"/>
          <p:cNvGrpSpPr/>
          <p:nvPr/>
        </p:nvGrpSpPr>
        <p:grpSpPr>
          <a:xfrm>
            <a:off x="2356534" y="5129935"/>
            <a:ext cx="1115835" cy="1147197"/>
            <a:chOff x="6511798" y="4504427"/>
            <a:chExt cx="1259457" cy="1250172"/>
          </a:xfrm>
        </p:grpSpPr>
        <p:pic>
          <p:nvPicPr>
            <p:cNvPr id="2" name="Immagine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1798" y="5144999"/>
              <a:ext cx="609600" cy="609600"/>
            </a:xfrm>
            <a:prstGeom prst="rect">
              <a:avLst/>
            </a:prstGeom>
          </p:spPr>
        </p:pic>
        <p:pic>
          <p:nvPicPr>
            <p:cNvPr id="3" name="Immagine 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655" y="5132758"/>
              <a:ext cx="609600" cy="609600"/>
            </a:xfrm>
            <a:prstGeom prst="rect">
              <a:avLst/>
            </a:prstGeom>
          </p:spPr>
        </p:pic>
        <p:pic>
          <p:nvPicPr>
            <p:cNvPr id="8" name="Immagine 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4177" y="4504427"/>
              <a:ext cx="609600" cy="609600"/>
            </a:xfrm>
            <a:prstGeom prst="rect">
              <a:avLst/>
            </a:prstGeom>
          </p:spPr>
        </p:pic>
        <p:pic>
          <p:nvPicPr>
            <p:cNvPr id="9" name="Immagine 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5818" y="4504427"/>
              <a:ext cx="609600" cy="609600"/>
            </a:xfrm>
            <a:prstGeom prst="rect">
              <a:avLst/>
            </a:prstGeom>
          </p:spPr>
        </p:pic>
      </p:grpSp>
      <p:grpSp>
        <p:nvGrpSpPr>
          <p:cNvPr id="15" name="Gruppo 14"/>
          <p:cNvGrpSpPr/>
          <p:nvPr/>
        </p:nvGrpSpPr>
        <p:grpSpPr>
          <a:xfrm>
            <a:off x="786651" y="3694677"/>
            <a:ext cx="1080001" cy="1143575"/>
            <a:chOff x="7240437" y="3106946"/>
            <a:chExt cx="1265210" cy="1276711"/>
          </a:xfrm>
        </p:grpSpPr>
        <p:pic>
          <p:nvPicPr>
            <p:cNvPr id="11" name="Immagine 1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0437" y="3106946"/>
              <a:ext cx="642768" cy="626852"/>
            </a:xfrm>
            <a:prstGeom prst="rect">
              <a:avLst/>
            </a:prstGeom>
          </p:spPr>
        </p:pic>
        <p:pic>
          <p:nvPicPr>
            <p:cNvPr id="12" name="Immagine 1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5379" y="3106946"/>
              <a:ext cx="610268" cy="626854"/>
            </a:xfrm>
            <a:prstGeom prst="rect">
              <a:avLst/>
            </a:prstGeom>
          </p:spPr>
        </p:pic>
        <p:pic>
          <p:nvPicPr>
            <p:cNvPr id="13" name="Immagine 12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3205" y="3761218"/>
              <a:ext cx="622439" cy="622439"/>
            </a:xfrm>
            <a:prstGeom prst="rect">
              <a:avLst/>
            </a:prstGeom>
          </p:spPr>
        </p:pic>
        <p:pic>
          <p:nvPicPr>
            <p:cNvPr id="14" name="Immagine 13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0439" y="3762558"/>
              <a:ext cx="609600" cy="609600"/>
            </a:xfrm>
            <a:prstGeom prst="rect">
              <a:avLst/>
            </a:prstGeom>
          </p:spPr>
        </p:pic>
      </p:grpSp>
      <p:grpSp>
        <p:nvGrpSpPr>
          <p:cNvPr id="51" name="Gruppo 50"/>
          <p:cNvGrpSpPr/>
          <p:nvPr/>
        </p:nvGrpSpPr>
        <p:grpSpPr>
          <a:xfrm>
            <a:off x="2356534" y="3732725"/>
            <a:ext cx="1134080" cy="1095227"/>
            <a:chOff x="7147327" y="3097247"/>
            <a:chExt cx="1293030" cy="1292159"/>
          </a:xfrm>
        </p:grpSpPr>
        <p:pic>
          <p:nvPicPr>
            <p:cNvPr id="52" name="Immagine 5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7327" y="3111634"/>
              <a:ext cx="609600" cy="609600"/>
            </a:xfrm>
            <a:prstGeom prst="rect">
              <a:avLst/>
            </a:prstGeom>
          </p:spPr>
        </p:pic>
        <p:pic>
          <p:nvPicPr>
            <p:cNvPr id="53" name="Immagine 52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2328" y="3097247"/>
              <a:ext cx="609600" cy="609600"/>
            </a:xfrm>
            <a:prstGeom prst="rect">
              <a:avLst/>
            </a:prstGeom>
          </p:spPr>
        </p:pic>
        <p:pic>
          <p:nvPicPr>
            <p:cNvPr id="54" name="Immagine 53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757" y="3776045"/>
              <a:ext cx="609600" cy="609600"/>
            </a:xfrm>
            <a:prstGeom prst="rect">
              <a:avLst/>
            </a:prstGeom>
          </p:spPr>
        </p:pic>
        <p:pic>
          <p:nvPicPr>
            <p:cNvPr id="55" name="Immagine 54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4171" y="3779806"/>
              <a:ext cx="609600" cy="609600"/>
            </a:xfrm>
            <a:prstGeom prst="rect">
              <a:avLst/>
            </a:prstGeom>
          </p:spPr>
        </p:pic>
      </p:grpSp>
      <p:grpSp>
        <p:nvGrpSpPr>
          <p:cNvPr id="63" name="Gruppo 62"/>
          <p:cNvGrpSpPr/>
          <p:nvPr/>
        </p:nvGrpSpPr>
        <p:grpSpPr>
          <a:xfrm>
            <a:off x="3860645" y="3703659"/>
            <a:ext cx="1100078" cy="1121106"/>
            <a:chOff x="6842527" y="3033669"/>
            <a:chExt cx="1249048" cy="1252224"/>
          </a:xfrm>
        </p:grpSpPr>
        <p:pic>
          <p:nvPicPr>
            <p:cNvPr id="64" name="Immagine 63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527" y="3033669"/>
              <a:ext cx="609600" cy="609600"/>
            </a:xfrm>
            <a:prstGeom prst="rect">
              <a:avLst/>
            </a:prstGeom>
          </p:spPr>
        </p:pic>
        <p:pic>
          <p:nvPicPr>
            <p:cNvPr id="65" name="Immagine 64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1974" y="3037935"/>
              <a:ext cx="609600" cy="609600"/>
            </a:xfrm>
            <a:prstGeom prst="rect">
              <a:avLst/>
            </a:prstGeom>
          </p:spPr>
        </p:pic>
        <p:pic>
          <p:nvPicPr>
            <p:cNvPr id="66" name="Immagine 65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1975" y="3676293"/>
              <a:ext cx="609600" cy="609600"/>
            </a:xfrm>
            <a:prstGeom prst="rect">
              <a:avLst/>
            </a:prstGeom>
          </p:spPr>
        </p:pic>
        <p:pic>
          <p:nvPicPr>
            <p:cNvPr id="67" name="Immagine 66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3621" y="3676289"/>
              <a:ext cx="609600" cy="609600"/>
            </a:xfrm>
            <a:prstGeom prst="rect">
              <a:avLst/>
            </a:prstGeom>
          </p:spPr>
        </p:pic>
      </p:grpSp>
      <p:sp>
        <p:nvSpPr>
          <p:cNvPr id="69" name="CasellaDiTesto 68"/>
          <p:cNvSpPr txBox="1"/>
          <p:nvPr/>
        </p:nvSpPr>
        <p:spPr>
          <a:xfrm>
            <a:off x="5925764" y="1202695"/>
            <a:ext cx="571101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smtClean="0">
                <a:solidFill>
                  <a:schemeClr val="accent5">
                    <a:lumMod val="50000"/>
                  </a:schemeClr>
                </a:solidFill>
              </a:rPr>
              <a:t>Dataset EuroSAT </a:t>
            </a:r>
            <a:r>
              <a:rPr lang="it-IT" sz="2400" dirty="0"/>
              <a:t>(</a:t>
            </a:r>
            <a:r>
              <a:rPr lang="it-IT" sz="2400" dirty="0">
                <a:solidFill>
                  <a:srgbClr val="0070C0"/>
                </a:solidFill>
              </a:rPr>
              <a:t>https://github.com/phelber/eurosat</a:t>
            </a:r>
            <a:r>
              <a:rPr lang="it-IT" sz="2400" dirty="0"/>
              <a:t>):</a:t>
            </a:r>
          </a:p>
          <a:p>
            <a:endParaRPr lang="it-IT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smtClean="0"/>
              <a:t>Basato su immagini satellitari Sentinel-2</a:t>
            </a:r>
            <a:endParaRPr lang="it-IT" sz="2000" dirty="0"/>
          </a:p>
          <a:p>
            <a:pPr algn="just"/>
            <a:endParaRPr lang="it-IT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/>
              <a:t>27000 </a:t>
            </a:r>
            <a:r>
              <a:rPr lang="it-IT" sz="2000" smtClean="0"/>
              <a:t>patch di immagini geo-referenziate ed etichettate (ognuna delle quali di dimensione 64x64 pixel)</a:t>
            </a:r>
            <a:endParaRPr lang="it-IT" sz="2000" dirty="0"/>
          </a:p>
          <a:p>
            <a:pPr algn="just"/>
            <a:endParaRPr lang="it-IT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/>
              <a:t>10 </a:t>
            </a:r>
            <a:r>
              <a:rPr lang="it-IT" sz="2000" smtClean="0"/>
              <a:t>differenti Classi di Land </a:t>
            </a:r>
            <a:r>
              <a:rPr lang="it-IT" sz="2000"/>
              <a:t>Use </a:t>
            </a:r>
            <a:r>
              <a:rPr lang="it-IT" sz="2000" smtClean="0"/>
              <a:t>e </a:t>
            </a:r>
            <a:r>
              <a:rPr lang="it-IT" sz="2000"/>
              <a:t>Land </a:t>
            </a:r>
            <a:r>
              <a:rPr lang="it-IT" sz="2000" smtClean="0"/>
              <a:t>Cover, con  </a:t>
            </a:r>
            <a:r>
              <a:rPr lang="it-IT" sz="2000"/>
              <a:t>2000-3000 </a:t>
            </a:r>
            <a:r>
              <a:rPr lang="it-IT" sz="2000" smtClean="0"/>
              <a:t>immagini per classe</a:t>
            </a:r>
            <a:endParaRPr lang="it-IT" sz="2000" dirty="0" err="1"/>
          </a:p>
          <a:p>
            <a:pPr algn="just"/>
            <a:endParaRPr lang="it-IT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t-IT" sz="2000" smtClean="0"/>
              <a:t>Versioni disponibili: RGB </a:t>
            </a:r>
            <a:r>
              <a:rPr lang="it-IT" sz="2000" dirty="0"/>
              <a:t>(8-bit</a:t>
            </a:r>
            <a:r>
              <a:rPr lang="it-IT" sz="2000"/>
              <a:t>) </a:t>
            </a:r>
            <a:r>
              <a:rPr lang="it-IT" sz="2000" smtClean="0"/>
              <a:t>e Multi-Spettral </a:t>
            </a:r>
            <a:r>
              <a:rPr lang="it-IT" sz="2000" dirty="0"/>
              <a:t>(</a:t>
            </a:r>
            <a:r>
              <a:rPr lang="it-IT" sz="2000"/>
              <a:t>13 </a:t>
            </a:r>
            <a:r>
              <a:rPr lang="it-IT" sz="2000" smtClean="0"/>
              <a:t>bande spettrali, 16-bit)</a:t>
            </a:r>
            <a:endParaRPr lang="it-IT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867086-8896-F846-AD12-839AC318C420}"/>
              </a:ext>
            </a:extLst>
          </p:cNvPr>
          <p:cNvSpPr/>
          <p:nvPr/>
        </p:nvSpPr>
        <p:spPr>
          <a:xfrm>
            <a:off x="5681272" y="967601"/>
            <a:ext cx="6115987" cy="49535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826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04"/>
    </mc:Choice>
    <mc:Fallback xmlns="">
      <p:transition spd="slow" advTm="56504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6" descr="D:\PAPER_etc\Articoli\SJIAOS_postNTTS_2019\DeepLearning_Istat\Material\INCEPTION_V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687" y="1072411"/>
            <a:ext cx="5583810" cy="245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:\MEC\Linea di Attività\Deep Learning for Satellite Imagery\LecceCROP\ExportLecceCropTest4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4188345" y="3594041"/>
            <a:ext cx="2420303" cy="287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G:\MEC\Linea di Attività\Deep Learning for Satellite Imagery\LecceCROP\Immagine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3871" y="3816767"/>
            <a:ext cx="2889250" cy="243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G:\MEC\Linea di Attività\Deep Learning for Satellite Imagery\LecceCROP\Immagine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3871" y="3816767"/>
            <a:ext cx="2889250" cy="243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ccia curva 11"/>
          <p:cNvSpPr/>
          <p:nvPr/>
        </p:nvSpPr>
        <p:spPr>
          <a:xfrm>
            <a:off x="1914112" y="2000963"/>
            <a:ext cx="516110" cy="1029600"/>
          </a:xfrm>
          <a:prstGeom prst="ben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ccia a destra 12"/>
          <p:cNvSpPr/>
          <p:nvPr/>
        </p:nvSpPr>
        <p:spPr>
          <a:xfrm>
            <a:off x="8524215" y="2002248"/>
            <a:ext cx="347762" cy="29897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3" descr="G:\MEC\Linea di Attività\Deep Learning for Satellite Imagery\LecceCROP\Immagine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3871" y="3816767"/>
            <a:ext cx="2889250" cy="243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:\MEC\Linea di Attività\Deep Learning for Satellite Imagery\LecceCROP\residential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2974" y="3815992"/>
            <a:ext cx="2891044" cy="24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ccia a destra con strisce 15"/>
          <p:cNvSpPr/>
          <p:nvPr/>
        </p:nvSpPr>
        <p:spPr>
          <a:xfrm>
            <a:off x="7069563" y="4986530"/>
            <a:ext cx="517073" cy="275352"/>
          </a:xfrm>
          <a:prstGeom prst="stripedRightArrow">
            <a:avLst>
              <a:gd name="adj1" fmla="val 50000"/>
              <a:gd name="adj2" fmla="val 6460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1431435" y="4924151"/>
            <a:ext cx="2496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cs typeface="Times New Roman" panose="02020603050405020304" pitchFamily="18" charset="0"/>
              </a:rPr>
              <a:t>Immagine Satellitare di Input</a:t>
            </a:r>
            <a:endParaRPr lang="en-US" sz="2000" b="1" dirty="0"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046333-726B-44E4-8231-CA1FDB4F08D7}"/>
              </a:ext>
            </a:extLst>
          </p:cNvPr>
          <p:cNvGrpSpPr/>
          <p:nvPr/>
        </p:nvGrpSpPr>
        <p:grpSpPr>
          <a:xfrm>
            <a:off x="1431435" y="3150857"/>
            <a:ext cx="5412583" cy="3101645"/>
            <a:chOff x="1910658" y="2641707"/>
            <a:chExt cx="5412583" cy="3101645"/>
          </a:xfrm>
        </p:grpSpPr>
        <p:pic>
          <p:nvPicPr>
            <p:cNvPr id="20" name="Picture 5" descr="G:\MEC\Linea di Attività\Deep Learning for Satellite Imagery\LecceCROP\Immagine2.png">
              <a:extLst>
                <a:ext uri="{FF2B5EF4-FFF2-40B4-BE49-F238E27FC236}">
                  <a16:creationId xmlns:a16="http://schemas.microsoft.com/office/drawing/2014/main" id="{DC7F941C-CA99-4331-A18D-94C507E312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3991" y="3311302"/>
              <a:ext cx="2889250" cy="2432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10">
              <a:extLst>
                <a:ext uri="{FF2B5EF4-FFF2-40B4-BE49-F238E27FC236}">
                  <a16:creationId xmlns:a16="http://schemas.microsoft.com/office/drawing/2014/main" id="{33C950C7-FEF8-4AC5-87AB-02F1DC1854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97898" y="2696755"/>
              <a:ext cx="2279744" cy="1055851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Straight Connector 34">
              <a:extLst>
                <a:ext uri="{FF2B5EF4-FFF2-40B4-BE49-F238E27FC236}">
                  <a16:creationId xmlns:a16="http://schemas.microsoft.com/office/drawing/2014/main" id="{551BADB7-C4CA-4821-A033-3025E2DDB7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41739" y="3599398"/>
              <a:ext cx="2234517" cy="317630"/>
            </a:xfrm>
            <a:prstGeom prst="line">
              <a:avLst/>
            </a:prstGeom>
            <a:ln w="19050">
              <a:prstDash val="lg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23" name="Picture 2" descr="C:\Users\zardetto\Desktop\Immagine4.png">
              <a:extLst>
                <a:ext uri="{FF2B5EF4-FFF2-40B4-BE49-F238E27FC236}">
                  <a16:creationId xmlns:a16="http://schemas.microsoft.com/office/drawing/2014/main" id="{CDD41602-F883-4A57-9EA5-C452CD9A30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628" t="-4046"/>
            <a:stretch/>
          </p:blipFill>
          <p:spPr bwMode="auto">
            <a:xfrm>
              <a:off x="1910658" y="2641707"/>
              <a:ext cx="1031081" cy="988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7">
            <a:extLst>
              <a:ext uri="{FF2B5EF4-FFF2-40B4-BE49-F238E27FC236}">
                <a16:creationId xmlns:a16="http://schemas.microsoft.com/office/drawing/2014/main" id="{5EBE0F89-483F-4BD0-90AA-1E242A921000}"/>
              </a:ext>
            </a:extLst>
          </p:cNvPr>
          <p:cNvGrpSpPr/>
          <p:nvPr/>
        </p:nvGrpSpPr>
        <p:grpSpPr>
          <a:xfrm>
            <a:off x="9114463" y="1300407"/>
            <a:ext cx="1280735" cy="1293904"/>
            <a:chOff x="8658253" y="816733"/>
            <a:chExt cx="1280735" cy="1293904"/>
          </a:xfrm>
        </p:grpSpPr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4F33BA3E-C53E-4995-BEB5-5EC8CF86E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91358" y="1172343"/>
              <a:ext cx="1034674" cy="938293"/>
            </a:xfrm>
            <a:prstGeom prst="rect">
              <a:avLst/>
            </a:prstGeom>
            <a:effectLst/>
          </p:spPr>
        </p:pic>
        <p:grpSp>
          <p:nvGrpSpPr>
            <p:cNvPr id="26" name="Group 5">
              <a:extLst>
                <a:ext uri="{FF2B5EF4-FFF2-40B4-BE49-F238E27FC236}">
                  <a16:creationId xmlns:a16="http://schemas.microsoft.com/office/drawing/2014/main" id="{852AFF48-ECE3-46AE-A86A-8DB9E8AE53C5}"/>
                </a:ext>
              </a:extLst>
            </p:cNvPr>
            <p:cNvGrpSpPr/>
            <p:nvPr/>
          </p:nvGrpSpPr>
          <p:grpSpPr>
            <a:xfrm>
              <a:off x="8658253" y="816733"/>
              <a:ext cx="1280735" cy="1293904"/>
              <a:chOff x="8350005" y="-298702"/>
              <a:chExt cx="2673680" cy="3031717"/>
            </a:xfrm>
            <a:noFill/>
          </p:grpSpPr>
          <p:sp>
            <p:nvSpPr>
              <p:cNvPr id="27" name="Rectangle 1">
                <a:extLst>
                  <a:ext uri="{FF2B5EF4-FFF2-40B4-BE49-F238E27FC236}">
                    <a16:creationId xmlns:a16="http://schemas.microsoft.com/office/drawing/2014/main" id="{64591AEB-2941-4243-AFFB-8DB73D4A3EA6}"/>
                  </a:ext>
                </a:extLst>
              </p:cNvPr>
              <p:cNvSpPr/>
              <p:nvPr/>
            </p:nvSpPr>
            <p:spPr>
              <a:xfrm>
                <a:off x="8606844" y="487790"/>
                <a:ext cx="2160000" cy="2245225"/>
              </a:xfrm>
              <a:prstGeom prst="rect">
                <a:avLst/>
              </a:prstGeom>
              <a:grpFill/>
              <a:ln w="50800">
                <a:solidFill>
                  <a:srgbClr val="00B0F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8" name="Rectangle 2">
                <a:extLst>
                  <a:ext uri="{FF2B5EF4-FFF2-40B4-BE49-F238E27FC236}">
                    <a16:creationId xmlns:a16="http://schemas.microsoft.com/office/drawing/2014/main" id="{801B0A71-09BA-4DE0-ABAC-CF0BF617519B}"/>
                  </a:ext>
                </a:extLst>
              </p:cNvPr>
              <p:cNvSpPr/>
              <p:nvPr/>
            </p:nvSpPr>
            <p:spPr>
              <a:xfrm>
                <a:off x="8350005" y="-298702"/>
                <a:ext cx="2673680" cy="793258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it-IT" sz="1600" b="1" dirty="0">
                    <a:solidFill>
                      <a:srgbClr val="00B0F0"/>
                    </a:solidFill>
                    <a:latin typeface="Calibri" panose="020F0502020204030204" pitchFamily="34" charset="0"/>
                  </a:rPr>
                  <a:t>RESIDENTIAL</a:t>
                </a:r>
                <a:endParaRPr lang="en-US" sz="1600" b="1" dirty="0">
                  <a:solidFill>
                    <a:srgbClr val="00B0F0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graphicFrame>
        <p:nvGraphicFramePr>
          <p:cNvPr id="29" name="Oggetto 28"/>
          <p:cNvGraphicFramePr>
            <a:graphicFrameLocks noChangeAspect="1"/>
          </p:cNvGraphicFramePr>
          <p:nvPr>
            <p:extLst/>
          </p:nvPr>
        </p:nvGraphicFramePr>
        <p:xfrm>
          <a:off x="3924952" y="2176368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0" name="Equation" r:id="rId12" imgW="914400" imgH="198720" progId="Equation.DSMT4">
                  <p:embed/>
                </p:oleObj>
              </mc:Choice>
              <mc:Fallback>
                <p:oleObj name="Equation" r:id="rId12" imgW="914400" imgH="198720" progId="Equation.DSMT4">
                  <p:embed/>
                  <p:pic>
                    <p:nvPicPr>
                      <p:cNvPr id="29" name="Oggetto 2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24952" y="2176368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Picture 2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085" y="4110214"/>
            <a:ext cx="3646487" cy="178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3F013D-ED54-BF4A-A570-1F40C52A749F}"/>
              </a:ext>
            </a:extLst>
          </p:cNvPr>
          <p:cNvSpPr/>
          <p:nvPr/>
        </p:nvSpPr>
        <p:spPr>
          <a:xfrm>
            <a:off x="504865" y="742071"/>
            <a:ext cx="20239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Approccio </a:t>
            </a:r>
          </a:p>
          <a:p>
            <a:pPr algn="ctr"/>
            <a:r>
              <a:rPr lang="en-US" b="1" smtClean="0">
                <a:solidFill>
                  <a:schemeClr val="accent1">
                    <a:lumMod val="75000"/>
                  </a:schemeClr>
                </a:solidFill>
              </a:rPr>
              <a:t>Classify-and-Count 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Titolo 6">
            <a:extLst>
              <a:ext uri="{FF2B5EF4-FFF2-40B4-BE49-F238E27FC236}">
                <a16:creationId xmlns:a16="http://schemas.microsoft.com/office/drawing/2014/main" id="{1F7D256C-7E90-E64C-8D6D-22282C0BD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44" y="50799"/>
            <a:ext cx="11413136" cy="71845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CNN</a:t>
            </a:r>
            <a:r>
              <a:rPr lang="en-US" sz="320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en-US" sz="3200" smtClean="0">
                <a:solidFill>
                  <a:schemeClr val="accent5">
                    <a:lumMod val="50000"/>
                  </a:schemeClr>
                </a:solidFill>
              </a:rPr>
              <a:t>Architettura Inception-V3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250668-6062-5F46-9970-B6062B4615A4}"/>
              </a:ext>
            </a:extLst>
          </p:cNvPr>
          <p:cNvSpPr/>
          <p:nvPr/>
        </p:nvSpPr>
        <p:spPr>
          <a:xfrm>
            <a:off x="2486482" y="856627"/>
            <a:ext cx="5912908" cy="277893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47798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650"/>
    </mc:Choice>
    <mc:Fallback xmlns="">
      <p:transition spd="slow" advTm="64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3923E-6 1.85185E-6 L -0.40544 0.3495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79" y="1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magine 7">
            <a:extLst>
              <a:ext uri="{FF2B5EF4-FFF2-40B4-BE49-F238E27FC236}">
                <a16:creationId xmlns:a16="http://schemas.microsoft.com/office/drawing/2014/main" id="{D50204E5-2CB4-7444-B614-E45167B3A6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47" y="907706"/>
            <a:ext cx="3249102" cy="412199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40" name="Segnaposto testo 4">
            <a:extLst>
              <a:ext uri="{FF2B5EF4-FFF2-40B4-BE49-F238E27FC236}">
                <a16:creationId xmlns:a16="http://schemas.microsoft.com/office/drawing/2014/main" id="{B794178A-2A76-1D46-A7BA-C3FC31099334}"/>
              </a:ext>
            </a:extLst>
          </p:cNvPr>
          <p:cNvSpPr txBox="1">
            <a:spLocks/>
          </p:cNvSpPr>
          <p:nvPr/>
        </p:nvSpPr>
        <p:spPr>
          <a:xfrm>
            <a:off x="1036101" y="5044695"/>
            <a:ext cx="3250092" cy="1193160"/>
          </a:xfrm>
          <a:prstGeom prst="rect">
            <a:avLst/>
          </a:prstGeom>
        </p:spPr>
        <p:txBody>
          <a:bodyPr lIns="0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ts val="0"/>
              </a:spcBef>
              <a:buNone/>
            </a:pPr>
            <a:r>
              <a:rPr lang="en-US" sz="2000" dirty="0"/>
              <a:t>[A]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sz="2000" smtClean="0"/>
              <a:t>L</a:t>
            </a:r>
            <a:r>
              <a:rPr lang="en-US" sz="2000" b="1" smtClean="0">
                <a:solidFill>
                  <a:schemeClr val="accent1">
                    <a:lumMod val="75000"/>
                  </a:schemeClr>
                </a:solidFill>
              </a:rPr>
              <a:t>‘Immagine di Lecce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image’ </a:t>
            </a:r>
            <a:r>
              <a:rPr lang="en-US" sz="2000" dirty="0"/>
              <a:t>(751 km</a:t>
            </a:r>
            <a:r>
              <a:rPr lang="en-US" sz="2000" baseline="30000" dirty="0"/>
              <a:t>2</a:t>
            </a:r>
            <a:r>
              <a:rPr lang="en-US" sz="2000" dirty="0"/>
              <a:t>)</a:t>
            </a:r>
          </a:p>
        </p:txBody>
      </p:sp>
      <p:pic>
        <p:nvPicPr>
          <p:cNvPr id="37" name="Immagine 8" descr="D:\SJIAOS_postNTTS_2019\STRIDE\LE3_rif.png">
            <a:extLst>
              <a:ext uri="{FF2B5EF4-FFF2-40B4-BE49-F238E27FC236}">
                <a16:creationId xmlns:a16="http://schemas.microsoft.com/office/drawing/2014/main" id="{84F6C589-D6D1-4B41-BBAB-12CC75614D4D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307" y="909043"/>
            <a:ext cx="3250800" cy="4121999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38" name="Segnaposto testo 4">
            <a:extLst>
              <a:ext uri="{FF2B5EF4-FFF2-40B4-BE49-F238E27FC236}">
                <a16:creationId xmlns:a16="http://schemas.microsoft.com/office/drawing/2014/main" id="{7B360854-BEC9-E541-AFED-359BBE27AA66}"/>
              </a:ext>
            </a:extLst>
          </p:cNvPr>
          <p:cNvSpPr txBox="1">
            <a:spLocks/>
          </p:cNvSpPr>
          <p:nvPr/>
        </p:nvSpPr>
        <p:spPr>
          <a:xfrm>
            <a:off x="4610277" y="5012301"/>
            <a:ext cx="3287117" cy="1156629"/>
          </a:xfrm>
          <a:prstGeom prst="rect">
            <a:avLst/>
          </a:prstGeom>
        </p:spPr>
        <p:txBody>
          <a:bodyPr lIns="0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ts val="0"/>
              </a:spcBef>
              <a:buNone/>
            </a:pPr>
            <a:r>
              <a:rPr lang="en-US" sz="2000" dirty="0"/>
              <a:t>[B]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sz="2000" smtClean="0"/>
              <a:t>Mappa LC Automatizzata derivata dall’ Immagine di Lecce’</a:t>
            </a:r>
            <a:endParaRPr lang="en-US" sz="2000" dirty="0"/>
          </a:p>
        </p:txBody>
      </p:sp>
      <p:pic>
        <p:nvPicPr>
          <p:cNvPr id="35" name="Immagine 4">
            <a:extLst>
              <a:ext uri="{FF2B5EF4-FFF2-40B4-BE49-F238E27FC236}">
                <a16:creationId xmlns:a16="http://schemas.microsoft.com/office/drawing/2014/main" id="{74D9F294-72A5-EC46-890E-3688CB14116F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009" y="912793"/>
            <a:ext cx="3250800" cy="4121999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</p:pic>
      <p:sp>
        <p:nvSpPr>
          <p:cNvPr id="36" name="Segnaposto testo 4">
            <a:extLst>
              <a:ext uri="{FF2B5EF4-FFF2-40B4-BE49-F238E27FC236}">
                <a16:creationId xmlns:a16="http://schemas.microsoft.com/office/drawing/2014/main" id="{4540B759-8D0E-3346-9487-38D5AA75D68D}"/>
              </a:ext>
            </a:extLst>
          </p:cNvPr>
          <p:cNvSpPr txBox="1">
            <a:spLocks/>
          </p:cNvSpPr>
          <p:nvPr/>
        </p:nvSpPr>
        <p:spPr>
          <a:xfrm>
            <a:off x="8230939" y="5033463"/>
            <a:ext cx="3380014" cy="1472267"/>
          </a:xfrm>
          <a:prstGeom prst="rect">
            <a:avLst/>
          </a:prstGeom>
        </p:spPr>
        <p:txBody>
          <a:bodyPr lIns="0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ts val="0"/>
              </a:spcBef>
              <a:buNone/>
            </a:pPr>
            <a:r>
              <a:rPr lang="en-US" sz="2000" dirty="0"/>
              <a:t>[C]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sz="2000" smtClean="0"/>
              <a:t>Linee di Bordo della Classe ‘</a:t>
            </a:r>
            <a:r>
              <a:rPr lang="en-US" sz="2000" dirty="0"/>
              <a:t>Residential</a:t>
            </a:r>
            <a:r>
              <a:rPr lang="en-US" sz="2000"/>
              <a:t>’ </a:t>
            </a:r>
            <a:r>
              <a:rPr lang="en-US" sz="2000" smtClean="0"/>
              <a:t>derivata da [B</a:t>
            </a:r>
            <a:r>
              <a:rPr lang="en-US" sz="2000"/>
              <a:t>] </a:t>
            </a:r>
            <a:r>
              <a:rPr lang="en-US" sz="2000" smtClean="0"/>
              <a:t>e sovrapposta ad [</a:t>
            </a:r>
            <a:r>
              <a:rPr lang="en-US" sz="2000" dirty="0"/>
              <a:t>A]</a:t>
            </a:r>
          </a:p>
        </p:txBody>
      </p:sp>
      <p:sp>
        <p:nvSpPr>
          <p:cNvPr id="61" name="Titolo 6">
            <a:extLst>
              <a:ext uri="{FF2B5EF4-FFF2-40B4-BE49-F238E27FC236}">
                <a16:creationId xmlns:a16="http://schemas.microsoft.com/office/drawing/2014/main" id="{46C13C58-D16C-FE4D-8E65-3B5AF844F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614" y="59960"/>
            <a:ext cx="11413136" cy="71845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CNN</a:t>
            </a:r>
            <a:r>
              <a:rPr lang="en-US" sz="320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en-US" sz="3200" smtClean="0">
                <a:solidFill>
                  <a:schemeClr val="accent5">
                    <a:lumMod val="50000"/>
                  </a:schemeClr>
                </a:solidFill>
              </a:rPr>
              <a:t>Esempio di Mappa LC Automatica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33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96"/>
    </mc:Choice>
    <mc:Fallback xmlns="">
      <p:transition spd="slow" advTm="55596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olo 6">
            <a:extLst>
              <a:ext uri="{FF2B5EF4-FFF2-40B4-BE49-F238E27FC236}">
                <a16:creationId xmlns:a16="http://schemas.microsoft.com/office/drawing/2014/main" id="{46C13C58-D16C-FE4D-8E65-3B5AF844F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70" y="105940"/>
            <a:ext cx="12017130" cy="718457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CNN</a:t>
            </a:r>
            <a:r>
              <a:rPr lang="en-US" sz="320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en-US" sz="3200" smtClean="0">
                <a:solidFill>
                  <a:schemeClr val="accent5">
                    <a:lumMod val="50000"/>
                  </a:schemeClr>
                </a:solidFill>
              </a:rPr>
              <a:t>Il Problema della Sovrastima delle Classi ‘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River</a:t>
            </a:r>
            <a:r>
              <a:rPr lang="en-US" sz="3200">
                <a:solidFill>
                  <a:schemeClr val="accent5">
                    <a:lumMod val="50000"/>
                  </a:schemeClr>
                </a:solidFill>
              </a:rPr>
              <a:t>’ </a:t>
            </a:r>
            <a:r>
              <a:rPr lang="en-US" sz="3200" smtClean="0">
                <a:solidFill>
                  <a:schemeClr val="accent5">
                    <a:lumMod val="50000"/>
                  </a:schemeClr>
                </a:solidFill>
              </a:rPr>
              <a:t>e ‘Highway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’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44309AA-3B1C-2D47-8AC4-780A05F8FCBC}"/>
              </a:ext>
            </a:extLst>
          </p:cNvPr>
          <p:cNvGrpSpPr/>
          <p:nvPr/>
        </p:nvGrpSpPr>
        <p:grpSpPr>
          <a:xfrm>
            <a:off x="8196382" y="902167"/>
            <a:ext cx="2878956" cy="4082400"/>
            <a:chOff x="8196382" y="902167"/>
            <a:chExt cx="2878956" cy="4082400"/>
          </a:xfrm>
        </p:grpSpPr>
        <p:pic>
          <p:nvPicPr>
            <p:cNvPr id="22" name="Immagine 4">
              <a:extLst>
                <a:ext uri="{FF2B5EF4-FFF2-40B4-BE49-F238E27FC236}">
                  <a16:creationId xmlns:a16="http://schemas.microsoft.com/office/drawing/2014/main" id="{74B3290F-293E-DF4A-9416-6A95154EC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196382" y="902167"/>
              <a:ext cx="2878956" cy="4082400"/>
            </a:xfrm>
            <a:prstGeom prst="rect">
              <a:avLst/>
            </a:prstGeom>
            <a:noFill/>
            <a:ln w="25400">
              <a:solidFill>
                <a:schemeClr val="accent5">
                  <a:lumMod val="50000"/>
                </a:schemeClr>
              </a:solidFill>
            </a:ln>
          </p:spPr>
        </p:pic>
        <p:grpSp>
          <p:nvGrpSpPr>
            <p:cNvPr id="23" name="Gruppo 5">
              <a:extLst>
                <a:ext uri="{FF2B5EF4-FFF2-40B4-BE49-F238E27FC236}">
                  <a16:creationId xmlns:a16="http://schemas.microsoft.com/office/drawing/2014/main" id="{4134BEB8-B283-704B-8581-AE342B720A83}"/>
                </a:ext>
              </a:extLst>
            </p:cNvPr>
            <p:cNvGrpSpPr/>
            <p:nvPr/>
          </p:nvGrpSpPr>
          <p:grpSpPr>
            <a:xfrm>
              <a:off x="9303314" y="2669358"/>
              <a:ext cx="1772024" cy="493566"/>
              <a:chOff x="10194659" y="2158489"/>
              <a:chExt cx="1909535" cy="531867"/>
            </a:xfrm>
          </p:grpSpPr>
          <p:cxnSp>
            <p:nvCxnSpPr>
              <p:cNvPr id="24" name="Connettore 2 6">
                <a:extLst>
                  <a:ext uri="{FF2B5EF4-FFF2-40B4-BE49-F238E27FC236}">
                    <a16:creationId xmlns:a16="http://schemas.microsoft.com/office/drawing/2014/main" id="{09927E73-C4EB-1D4B-BD69-23E5712B01A5}"/>
                  </a:ext>
                </a:extLst>
              </p:cNvPr>
              <p:cNvCxnSpPr/>
              <p:nvPr/>
            </p:nvCxnSpPr>
            <p:spPr>
              <a:xfrm>
                <a:off x="10194659" y="2368089"/>
                <a:ext cx="756000" cy="0"/>
              </a:xfrm>
              <a:prstGeom prst="straightConnector1">
                <a:avLst/>
              </a:prstGeom>
              <a:ln w="50800">
                <a:solidFill>
                  <a:schemeClr val="bg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ttangolo 7">
                <a:extLst>
                  <a:ext uri="{FF2B5EF4-FFF2-40B4-BE49-F238E27FC236}">
                    <a16:creationId xmlns:a16="http://schemas.microsoft.com/office/drawing/2014/main" id="{A596C333-306E-7F46-8449-47D48A57C158}"/>
                  </a:ext>
                </a:extLst>
              </p:cNvPr>
              <p:cNvSpPr/>
              <p:nvPr/>
            </p:nvSpPr>
            <p:spPr>
              <a:xfrm>
                <a:off x="10903062" y="2158489"/>
                <a:ext cx="1201132" cy="53186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b="1" dirty="0"/>
                  <a:t>~600 m</a:t>
                </a: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AFC37E-A19D-5949-B6D9-4622A2F97F2E}"/>
              </a:ext>
            </a:extLst>
          </p:cNvPr>
          <p:cNvGrpSpPr/>
          <p:nvPr/>
        </p:nvGrpSpPr>
        <p:grpSpPr>
          <a:xfrm>
            <a:off x="1001381" y="914691"/>
            <a:ext cx="6840000" cy="4087936"/>
            <a:chOff x="1001381" y="914691"/>
            <a:chExt cx="6840000" cy="4087936"/>
          </a:xfrm>
        </p:grpSpPr>
        <p:pic>
          <p:nvPicPr>
            <p:cNvPr id="27" name="Immagine 2" descr="G:\PAPER_etc\Articoli\SJIAOS_postNTTS_2019\STRIDE\PI_ansa_detail.png">
              <a:extLst>
                <a:ext uri="{FF2B5EF4-FFF2-40B4-BE49-F238E27FC236}">
                  <a16:creationId xmlns:a16="http://schemas.microsoft.com/office/drawing/2014/main" id="{2C852C0B-8ABC-4545-9640-954821D4C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381" y="914691"/>
              <a:ext cx="6840000" cy="4087936"/>
            </a:xfrm>
            <a:prstGeom prst="rect">
              <a:avLst/>
            </a:prstGeom>
            <a:noFill/>
            <a:ln w="25400">
              <a:solidFill>
                <a:schemeClr val="accent5">
                  <a:lumMod val="50000"/>
                </a:schemeClr>
              </a:solidFill>
            </a:ln>
          </p:spPr>
        </p:pic>
        <p:grpSp>
          <p:nvGrpSpPr>
            <p:cNvPr id="28" name="Gruppo 14">
              <a:extLst>
                <a:ext uri="{FF2B5EF4-FFF2-40B4-BE49-F238E27FC236}">
                  <a16:creationId xmlns:a16="http://schemas.microsoft.com/office/drawing/2014/main" id="{903D7471-FB4F-2749-A0E0-0FB38C7E7799}"/>
                </a:ext>
              </a:extLst>
            </p:cNvPr>
            <p:cNvGrpSpPr/>
            <p:nvPr/>
          </p:nvGrpSpPr>
          <p:grpSpPr>
            <a:xfrm>
              <a:off x="4048130" y="1832936"/>
              <a:ext cx="1194442" cy="535333"/>
              <a:chOff x="3739941" y="1812746"/>
              <a:chExt cx="1285180" cy="576000"/>
            </a:xfrm>
          </p:grpSpPr>
          <p:cxnSp>
            <p:nvCxnSpPr>
              <p:cNvPr id="29" name="Connettore 2 8">
                <a:extLst>
                  <a:ext uri="{FF2B5EF4-FFF2-40B4-BE49-F238E27FC236}">
                    <a16:creationId xmlns:a16="http://schemas.microsoft.com/office/drawing/2014/main" id="{3F37F699-B8C8-6948-9DA2-91B977825B8E}"/>
                  </a:ext>
                </a:extLst>
              </p:cNvPr>
              <p:cNvCxnSpPr/>
              <p:nvPr/>
            </p:nvCxnSpPr>
            <p:spPr>
              <a:xfrm rot="5400000">
                <a:off x="3451941" y="2100746"/>
                <a:ext cx="576000" cy="0"/>
              </a:xfrm>
              <a:prstGeom prst="straightConnector1">
                <a:avLst/>
              </a:prstGeom>
              <a:ln w="50800">
                <a:solidFill>
                  <a:schemeClr val="bg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Rettangolo 9">
                <a:extLst>
                  <a:ext uri="{FF2B5EF4-FFF2-40B4-BE49-F238E27FC236}">
                    <a16:creationId xmlns:a16="http://schemas.microsoft.com/office/drawing/2014/main" id="{D7FDA11E-3B17-254F-99DF-14766D514E08}"/>
                  </a:ext>
                </a:extLst>
              </p:cNvPr>
              <p:cNvSpPr/>
              <p:nvPr/>
            </p:nvSpPr>
            <p:spPr>
              <a:xfrm>
                <a:off x="3822702" y="1950334"/>
                <a:ext cx="1202419" cy="4384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b="1" dirty="0">
                    <a:solidFill>
                      <a:schemeClr val="bg1"/>
                    </a:solidFill>
                  </a:rPr>
                  <a:t>~500 m</a:t>
                </a:r>
              </a:p>
            </p:txBody>
          </p:sp>
        </p:grpSp>
      </p:grpSp>
      <p:sp>
        <p:nvSpPr>
          <p:cNvPr id="31" name="Segnaposto testo 4">
            <a:extLst>
              <a:ext uri="{FF2B5EF4-FFF2-40B4-BE49-F238E27FC236}">
                <a16:creationId xmlns:a16="http://schemas.microsoft.com/office/drawing/2014/main" id="{64E3FC7E-E3A7-5A45-9957-2B85E64029FF}"/>
              </a:ext>
            </a:extLst>
          </p:cNvPr>
          <p:cNvSpPr txBox="1">
            <a:spLocks/>
          </p:cNvSpPr>
          <p:nvPr/>
        </p:nvSpPr>
        <p:spPr>
          <a:xfrm>
            <a:off x="986393" y="5026070"/>
            <a:ext cx="6854988" cy="1527590"/>
          </a:xfrm>
          <a:prstGeom prst="rect">
            <a:avLst/>
          </a:prstGeom>
        </p:spPr>
        <p:txBody>
          <a:bodyPr lIns="0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ts val="0"/>
              </a:spcBef>
              <a:buNone/>
            </a:pPr>
            <a:r>
              <a:rPr lang="en-US" sz="1800" dirty="0"/>
              <a:t>[D]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sz="1800" smtClean="0"/>
              <a:t>Una vista dettagliata del corso del Fiume Arno (estratta dall’ </a:t>
            </a:r>
            <a:r>
              <a:rPr lang="en-US" sz="1800" b="1" smtClean="0">
                <a:solidFill>
                  <a:srgbClr val="0070C0"/>
                </a:solidFill>
              </a:rPr>
              <a:t>‘Immagine di Pisa’</a:t>
            </a:r>
            <a:r>
              <a:rPr lang="en-US" sz="1800" smtClean="0"/>
              <a:t>, </a:t>
            </a:r>
            <a:r>
              <a:rPr lang="en-US" sz="1800" dirty="0"/>
              <a:t>443 km</a:t>
            </a:r>
            <a:r>
              <a:rPr lang="en-US" sz="1800" baseline="30000" dirty="0"/>
              <a:t>2</a:t>
            </a:r>
            <a:r>
              <a:rPr lang="en-US" sz="1800"/>
              <a:t>) </a:t>
            </a:r>
            <a:r>
              <a:rPr lang="en-US" sz="1800" smtClean="0"/>
              <a:t>sovrapposta ad una versione semitrasparente odella corrispondente mappa LC automatizzata</a:t>
            </a:r>
            <a:endParaRPr lang="en-US" sz="1800" dirty="0"/>
          </a:p>
        </p:txBody>
      </p:sp>
      <p:sp>
        <p:nvSpPr>
          <p:cNvPr id="32" name="Segnaposto testo 4">
            <a:extLst>
              <a:ext uri="{FF2B5EF4-FFF2-40B4-BE49-F238E27FC236}">
                <a16:creationId xmlns:a16="http://schemas.microsoft.com/office/drawing/2014/main" id="{0C3A0CCA-6F35-5A41-B33C-0AFD8D9E20D5}"/>
              </a:ext>
            </a:extLst>
          </p:cNvPr>
          <p:cNvSpPr txBox="1">
            <a:spLocks/>
          </p:cNvSpPr>
          <p:nvPr/>
        </p:nvSpPr>
        <p:spPr>
          <a:xfrm>
            <a:off x="8211367" y="4981100"/>
            <a:ext cx="3980633" cy="1527590"/>
          </a:xfrm>
          <a:prstGeom prst="rect">
            <a:avLst/>
          </a:prstGeom>
        </p:spPr>
        <p:txBody>
          <a:bodyPr lIns="0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ts val="0"/>
              </a:spcBef>
              <a:buNone/>
            </a:pPr>
            <a:r>
              <a:rPr lang="en-US" sz="1800" dirty="0"/>
              <a:t>[E]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sz="1800" smtClean="0"/>
              <a:t>Un frammento della classe highway estratto dall’ </a:t>
            </a:r>
            <a:r>
              <a:rPr lang="en-US" sz="1800" b="1" smtClean="0">
                <a:solidFill>
                  <a:srgbClr val="0070C0"/>
                </a:solidFill>
              </a:rPr>
              <a:t>‘Immagine di Lecce’</a:t>
            </a:r>
            <a:r>
              <a:rPr lang="en-US" sz="1800" b="1" smtClean="0"/>
              <a:t> </a:t>
            </a:r>
            <a:r>
              <a:rPr lang="en-US" sz="1800" smtClean="0"/>
              <a:t>con la linea di confine della classe </a:t>
            </a:r>
            <a:r>
              <a:rPr lang="en-US" sz="1800" dirty="0"/>
              <a:t>‘Highway</a:t>
            </a:r>
            <a:r>
              <a:rPr lang="en-US" sz="1800"/>
              <a:t>’ </a:t>
            </a:r>
            <a:r>
              <a:rPr lang="en-US" sz="1800" smtClean="0"/>
              <a:t>predetta dal modello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2742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81"/>
    </mc:Choice>
    <mc:Fallback xmlns="">
      <p:transition spd="slow" advTm="5348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1081416" y="14990"/>
            <a:ext cx="9428635" cy="71845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U-Net: Dataset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489DB220-4890-D544-8955-04ABA3701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81" y="1666110"/>
            <a:ext cx="1230363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17F192E-515B-9640-BFDF-2B31A221648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456" y="1666111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373AD585-17D2-644B-9B06-A0272DB9B9C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13" y="3160545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22F6A8C-85C8-B04C-B91F-2B60FB3D6E0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001" y="4729930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9CC8B940-7A6F-F340-B2B7-5AEC6298A4D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14" y="4729930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0F9481CA-A2C5-394C-810B-1FC2FFD0D2A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011" y="3168163"/>
            <a:ext cx="1260000" cy="12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23E970-0B31-A14C-9274-F29FAB8C506B}"/>
              </a:ext>
            </a:extLst>
          </p:cNvPr>
          <p:cNvSpPr/>
          <p:nvPr/>
        </p:nvSpPr>
        <p:spPr>
          <a:xfrm>
            <a:off x="5710192" y="948676"/>
            <a:ext cx="5979677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rgbClr val="00000A"/>
                </a:solidFill>
                <a:ea typeface="Times New Roman" panose="02020603050405020304" pitchFamily="18" charset="0"/>
              </a:rPr>
              <a:t>Al fine di addestrare la U-Net abbiamo bisogno di un’immagine “etichetta” per ciascuna immpagine di input del dataset EuroSAT. Queste etichette sono delle vere e proprie maschere di segmentazione. </a:t>
            </a: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00000A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rgbClr val="00000A"/>
                </a:solidFill>
                <a:ea typeface="Times New Roman" panose="02020603050405020304" pitchFamily="18" charset="0"/>
              </a:rPr>
              <a:t>Abbiamo pertanto creato queste maschere per le immagini del dataset EuroSAT appartententi esclusivamente alla classe ‘</a:t>
            </a:r>
            <a:r>
              <a:rPr lang="en-US" sz="2000">
                <a:solidFill>
                  <a:srgbClr val="00000A"/>
                </a:solidFill>
                <a:ea typeface="Times New Roman" panose="02020603050405020304" pitchFamily="18" charset="0"/>
              </a:rPr>
              <a:t>River’ </a:t>
            </a:r>
            <a:r>
              <a:rPr lang="en-US" sz="2000" smtClean="0">
                <a:solidFill>
                  <a:srgbClr val="00000A"/>
                </a:solidFill>
                <a:ea typeface="Times New Roman" panose="02020603050405020304" pitchFamily="18" charset="0"/>
              </a:rPr>
              <a:t>per mezzo dei dati provenienti dall’ ‘High </a:t>
            </a:r>
            <a:r>
              <a:rPr lang="en-US" sz="2000">
                <a:solidFill>
                  <a:srgbClr val="00000A"/>
                </a:solidFill>
                <a:ea typeface="Times New Roman" panose="02020603050405020304" pitchFamily="18" charset="0"/>
              </a:rPr>
              <a:t>Resolution </a:t>
            </a:r>
            <a:r>
              <a:rPr lang="en-US" sz="2000" smtClean="0">
                <a:solidFill>
                  <a:srgbClr val="00000A"/>
                </a:solidFill>
                <a:ea typeface="Times New Roman" panose="02020603050405020304" pitchFamily="18" charset="0"/>
              </a:rPr>
              <a:t>Layer’ di </a:t>
            </a:r>
            <a:r>
              <a:rPr lang="en-US" sz="2000">
                <a:solidFill>
                  <a:srgbClr val="00000A"/>
                </a:solidFill>
                <a:ea typeface="Times New Roman" panose="02020603050405020304" pitchFamily="18" charset="0"/>
              </a:rPr>
              <a:t>Copernicus.</a:t>
            </a:r>
          </a:p>
          <a:p>
            <a:pPr algn="just">
              <a:spcAft>
                <a:spcPts val="0"/>
              </a:spcAft>
            </a:pPr>
            <a:endParaRPr lang="en-US" sz="2000">
              <a:solidFill>
                <a:srgbClr val="00000A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rgbClr val="00000A"/>
                </a:solidFill>
              </a:rPr>
              <a:t>Il nostro dataset</a:t>
            </a:r>
            <a:r>
              <a:rPr lang="en-US" sz="2000">
                <a:solidFill>
                  <a:srgbClr val="00000A"/>
                </a:solidFill>
              </a:rPr>
              <a:t>: 1500 </a:t>
            </a:r>
            <a:r>
              <a:rPr lang="en-US" sz="2000" smtClean="0">
                <a:solidFill>
                  <a:srgbClr val="00000A"/>
                </a:solidFill>
              </a:rPr>
              <a:t>maschere di segmentazione validate</a:t>
            </a:r>
            <a:endParaRPr lang="en-US" sz="2000">
              <a:solidFill>
                <a:srgbClr val="00000A"/>
              </a:solidFill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00000A"/>
              </a:solidFill>
              <a:ea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smtClean="0">
                <a:solidFill>
                  <a:srgbClr val="00000A"/>
                </a:solidFill>
                <a:ea typeface="Times New Roman" panose="02020603050405020304" pitchFamily="18" charset="0"/>
              </a:rPr>
              <a:t>Costruiamo etichette simili (maschere) per la classe ’Highway</a:t>
            </a:r>
            <a:r>
              <a:rPr lang="en-US" sz="2000">
                <a:solidFill>
                  <a:srgbClr val="00000A"/>
                </a:solidFill>
                <a:ea typeface="Times New Roman" panose="02020603050405020304" pitchFamily="18" charset="0"/>
              </a:rPr>
              <a:t>” </a:t>
            </a:r>
            <a:r>
              <a:rPr lang="en-US" sz="2000" smtClean="0">
                <a:solidFill>
                  <a:srgbClr val="00000A"/>
                </a:solidFill>
                <a:ea typeface="Times New Roman" panose="02020603050405020304" pitchFamily="18" charset="0"/>
              </a:rPr>
              <a:t>usando i dati di ‘Open </a:t>
            </a:r>
            <a:r>
              <a:rPr lang="en-US" sz="2000">
                <a:solidFill>
                  <a:srgbClr val="00000A"/>
                </a:solidFill>
                <a:ea typeface="Times New Roman" panose="02020603050405020304" pitchFamily="18" charset="0"/>
              </a:rPr>
              <a:t>Street </a:t>
            </a:r>
            <a:r>
              <a:rPr lang="en-US" sz="2000" smtClean="0">
                <a:solidFill>
                  <a:srgbClr val="00000A"/>
                </a:solidFill>
                <a:ea typeface="Times New Roman" panose="02020603050405020304" pitchFamily="18" charset="0"/>
              </a:rPr>
              <a:t>Maps’.</a:t>
            </a:r>
            <a:endParaRPr lang="it-IT" sz="2000">
              <a:ea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2000">
              <a:ea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BD0778-A85E-5F4A-82A0-751458C21394}"/>
              </a:ext>
            </a:extLst>
          </p:cNvPr>
          <p:cNvSpPr/>
          <p:nvPr/>
        </p:nvSpPr>
        <p:spPr>
          <a:xfrm>
            <a:off x="1281645" y="808396"/>
            <a:ext cx="13747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smtClean="0">
                <a:solidFill>
                  <a:srgbClr val="00000A"/>
                </a:solidFill>
                <a:latin typeface="+mn-lt"/>
                <a:ea typeface="Times New Roman" panose="02020603050405020304" pitchFamily="18" charset="0"/>
              </a:rPr>
              <a:t>Immagini EuroSAT </a:t>
            </a:r>
            <a:endParaRPr lang="en-US" sz="1600" b="1">
              <a:solidFill>
                <a:srgbClr val="00000A"/>
              </a:solidFill>
              <a:latin typeface="+mn-lt"/>
              <a:ea typeface="Times New Roman" panose="02020603050405020304" pitchFamily="18" charset="0"/>
            </a:endParaRPr>
          </a:p>
          <a:p>
            <a:pPr algn="ctr"/>
            <a:r>
              <a:rPr lang="en-US" sz="1600" b="1">
                <a:solidFill>
                  <a:srgbClr val="00000A"/>
                </a:solidFill>
                <a:latin typeface="+mn-lt"/>
                <a:ea typeface="Times New Roman" panose="02020603050405020304" pitchFamily="18" charset="0"/>
              </a:rPr>
              <a:t>‘</a:t>
            </a:r>
            <a:r>
              <a:rPr lang="en-US" sz="1600" b="1" smtClean="0">
                <a:solidFill>
                  <a:srgbClr val="00000A"/>
                </a:solidFill>
                <a:latin typeface="+mn-lt"/>
                <a:ea typeface="Times New Roman" panose="02020603050405020304" pitchFamily="18" charset="0"/>
              </a:rPr>
              <a:t>River’</a:t>
            </a:r>
            <a:endParaRPr lang="it-IT" sz="1600" b="1">
              <a:latin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C8BDAF-B1E1-0042-8B46-778E78572497}"/>
              </a:ext>
            </a:extLst>
          </p:cNvPr>
          <p:cNvSpPr/>
          <p:nvPr/>
        </p:nvSpPr>
        <p:spPr>
          <a:xfrm>
            <a:off x="3126972" y="926643"/>
            <a:ext cx="20427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smtClean="0">
                <a:solidFill>
                  <a:srgbClr val="00000A"/>
                </a:solidFill>
                <a:ea typeface="Times New Roman" panose="02020603050405020304" pitchFamily="18" charset="0"/>
              </a:rPr>
              <a:t>Relative Maschere di Segmentazione</a:t>
            </a:r>
            <a:endParaRPr lang="it-IT" sz="1600" b="1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16716D7-815E-6741-8A4A-32BA98429B62}"/>
              </a:ext>
            </a:extLst>
          </p:cNvPr>
          <p:cNvSpPr/>
          <p:nvPr/>
        </p:nvSpPr>
        <p:spPr>
          <a:xfrm>
            <a:off x="5660825" y="808396"/>
            <a:ext cx="6078413" cy="53787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469A894-CCB6-9F44-988B-15E47F80C755}"/>
              </a:ext>
            </a:extLst>
          </p:cNvPr>
          <p:cNvSpPr/>
          <p:nvPr/>
        </p:nvSpPr>
        <p:spPr>
          <a:xfrm>
            <a:off x="929388" y="808398"/>
            <a:ext cx="4395168" cy="53787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467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43"/>
    </mc:Choice>
    <mc:Fallback xmlns="">
      <p:transition spd="slow" advTm="5584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U-Net</a:t>
            </a:r>
            <a:r>
              <a:rPr lang="en-US" sz="320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en-US" sz="3200" smtClean="0">
                <a:solidFill>
                  <a:schemeClr val="accent5">
                    <a:lumMod val="50000"/>
                  </a:schemeClr>
                </a:solidFill>
              </a:rPr>
              <a:t>Architettura</a:t>
            </a: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1" name="Immagine 1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DF4B5D4-B54D-5A42-B18F-A48E17CF0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53" y="839031"/>
            <a:ext cx="6037438" cy="5489822"/>
          </a:xfrm>
          <a:prstGeom prst="rect">
            <a:avLst/>
          </a:prstGeom>
          <a:ln w="25400">
            <a:noFill/>
          </a:ln>
        </p:spPr>
      </p:pic>
      <p:sp>
        <p:nvSpPr>
          <p:cNvPr id="32" name="CasellaDiTesto 19">
            <a:extLst>
              <a:ext uri="{FF2B5EF4-FFF2-40B4-BE49-F238E27FC236}">
                <a16:creationId xmlns:a16="http://schemas.microsoft.com/office/drawing/2014/main" id="{BAE3862B-80FD-8F48-81E8-5A247395CF97}"/>
              </a:ext>
            </a:extLst>
          </p:cNvPr>
          <p:cNvSpPr txBox="1"/>
          <p:nvPr/>
        </p:nvSpPr>
        <p:spPr>
          <a:xfrm>
            <a:off x="2143856" y="998334"/>
            <a:ext cx="1663376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it-IT" sz="1400" dirty="0"/>
              <a:t>   Skip-connections</a:t>
            </a:r>
            <a:endParaRPr lang="en-GB" sz="1400" dirty="0"/>
          </a:p>
        </p:txBody>
      </p:sp>
      <p:grpSp>
        <p:nvGrpSpPr>
          <p:cNvPr id="33" name="Gruppo 20">
            <a:extLst>
              <a:ext uri="{FF2B5EF4-FFF2-40B4-BE49-F238E27FC236}">
                <a16:creationId xmlns:a16="http://schemas.microsoft.com/office/drawing/2014/main" id="{A8BCD90A-F90F-5A4D-93AE-453D85191CE0}"/>
              </a:ext>
            </a:extLst>
          </p:cNvPr>
          <p:cNvGrpSpPr/>
          <p:nvPr/>
        </p:nvGrpSpPr>
        <p:grpSpPr>
          <a:xfrm>
            <a:off x="1032013" y="3658092"/>
            <a:ext cx="804951" cy="1596982"/>
            <a:chOff x="2836624" y="2987749"/>
            <a:chExt cx="1350854" cy="1947966"/>
          </a:xfrm>
        </p:grpSpPr>
        <p:cxnSp>
          <p:nvCxnSpPr>
            <p:cNvPr id="34" name="Connettore 2 21">
              <a:extLst>
                <a:ext uri="{FF2B5EF4-FFF2-40B4-BE49-F238E27FC236}">
                  <a16:creationId xmlns:a16="http://schemas.microsoft.com/office/drawing/2014/main" id="{D800D9AB-AB30-0D4F-8A18-E2CBE20845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6525" y="2987749"/>
              <a:ext cx="989570" cy="1881963"/>
            </a:xfrm>
            <a:prstGeom prst="straightConnector1">
              <a:avLst/>
            </a:prstGeom>
            <a:ln w="28575">
              <a:solidFill>
                <a:srgbClr val="AC00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2 22">
              <a:extLst>
                <a:ext uri="{FF2B5EF4-FFF2-40B4-BE49-F238E27FC236}">
                  <a16:creationId xmlns:a16="http://schemas.microsoft.com/office/drawing/2014/main" id="{87E5B9E4-08F2-FE4E-989C-7290BAF39E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6524" y="4200985"/>
              <a:ext cx="1300954" cy="668727"/>
            </a:xfrm>
            <a:prstGeom prst="straightConnector1">
              <a:avLst/>
            </a:prstGeom>
            <a:ln w="28575">
              <a:solidFill>
                <a:srgbClr val="AC00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e 23">
              <a:extLst>
                <a:ext uri="{FF2B5EF4-FFF2-40B4-BE49-F238E27FC236}">
                  <a16:creationId xmlns:a16="http://schemas.microsoft.com/office/drawing/2014/main" id="{9AD0D395-BCA1-5248-8B04-6FEC39562CEC}"/>
                </a:ext>
              </a:extLst>
            </p:cNvPr>
            <p:cNvSpPr/>
            <p:nvPr/>
          </p:nvSpPr>
          <p:spPr>
            <a:xfrm>
              <a:off x="2836624" y="4803708"/>
              <a:ext cx="99798" cy="13200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AC00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uppo 24">
            <a:extLst>
              <a:ext uri="{FF2B5EF4-FFF2-40B4-BE49-F238E27FC236}">
                <a16:creationId xmlns:a16="http://schemas.microsoft.com/office/drawing/2014/main" id="{B92089A5-026F-FF4D-9F7A-F37193478FFF}"/>
              </a:ext>
            </a:extLst>
          </p:cNvPr>
          <p:cNvGrpSpPr/>
          <p:nvPr/>
        </p:nvGrpSpPr>
        <p:grpSpPr>
          <a:xfrm>
            <a:off x="2331465" y="1351241"/>
            <a:ext cx="831492" cy="3440737"/>
            <a:chOff x="5118350" y="925727"/>
            <a:chExt cx="831492" cy="3440737"/>
          </a:xfrm>
        </p:grpSpPr>
        <p:cxnSp>
          <p:nvCxnSpPr>
            <p:cNvPr id="39" name="Connettore 2 25">
              <a:extLst>
                <a:ext uri="{FF2B5EF4-FFF2-40B4-BE49-F238E27FC236}">
                  <a16:creationId xmlns:a16="http://schemas.microsoft.com/office/drawing/2014/main" id="{20F8F780-29A0-8044-9AC5-A269269C00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8350" y="991730"/>
              <a:ext cx="213306" cy="466114"/>
            </a:xfrm>
            <a:prstGeom prst="straightConnector1">
              <a:avLst/>
            </a:prstGeom>
            <a:ln w="28575">
              <a:solidFill>
                <a:srgbClr val="AC00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2 26">
              <a:extLst>
                <a:ext uri="{FF2B5EF4-FFF2-40B4-BE49-F238E27FC236}">
                  <a16:creationId xmlns:a16="http://schemas.microsoft.com/office/drawing/2014/main" id="{05095250-270B-A64B-AE60-E0259C0422D0}"/>
                </a:ext>
              </a:extLst>
            </p:cNvPr>
            <p:cNvCxnSpPr>
              <a:cxnSpLocks/>
            </p:cNvCxnSpPr>
            <p:nvPr/>
          </p:nvCxnSpPr>
          <p:spPr>
            <a:xfrm>
              <a:off x="5331656" y="964250"/>
              <a:ext cx="618186" cy="2284952"/>
            </a:xfrm>
            <a:prstGeom prst="straightConnector1">
              <a:avLst/>
            </a:prstGeom>
            <a:ln w="28575">
              <a:solidFill>
                <a:srgbClr val="AC00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2 27">
              <a:extLst>
                <a:ext uri="{FF2B5EF4-FFF2-40B4-BE49-F238E27FC236}">
                  <a16:creationId xmlns:a16="http://schemas.microsoft.com/office/drawing/2014/main" id="{27C00AB8-62F2-774A-B77D-60164325F14D}"/>
                </a:ext>
              </a:extLst>
            </p:cNvPr>
            <p:cNvCxnSpPr>
              <a:cxnSpLocks/>
              <a:stCxn id="42" idx="4"/>
            </p:cNvCxnSpPr>
            <p:nvPr/>
          </p:nvCxnSpPr>
          <p:spPr>
            <a:xfrm>
              <a:off x="5330327" y="1057734"/>
              <a:ext cx="499020" cy="3308730"/>
            </a:xfrm>
            <a:prstGeom prst="straightConnector1">
              <a:avLst/>
            </a:prstGeom>
            <a:ln w="28575">
              <a:solidFill>
                <a:srgbClr val="AC00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e 28">
              <a:extLst>
                <a:ext uri="{FF2B5EF4-FFF2-40B4-BE49-F238E27FC236}">
                  <a16:creationId xmlns:a16="http://schemas.microsoft.com/office/drawing/2014/main" id="{E842FE78-76B9-4B4F-915F-50E439069F75}"/>
                </a:ext>
              </a:extLst>
            </p:cNvPr>
            <p:cNvSpPr/>
            <p:nvPr/>
          </p:nvSpPr>
          <p:spPr>
            <a:xfrm>
              <a:off x="5280428" y="925727"/>
              <a:ext cx="99798" cy="13200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AC00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C00000"/>
                </a:solidFill>
              </a:endParaRPr>
            </a:p>
          </p:txBody>
        </p:sp>
      </p:grpSp>
      <p:sp>
        <p:nvSpPr>
          <p:cNvPr id="43" name="CasellaDiTesto 29">
            <a:extLst>
              <a:ext uri="{FF2B5EF4-FFF2-40B4-BE49-F238E27FC236}">
                <a16:creationId xmlns:a16="http://schemas.microsoft.com/office/drawing/2014/main" id="{D8DFB61A-BEB7-024C-909D-89790E93A97D}"/>
              </a:ext>
            </a:extLst>
          </p:cNvPr>
          <p:cNvSpPr txBox="1"/>
          <p:nvPr/>
        </p:nvSpPr>
        <p:spPr>
          <a:xfrm>
            <a:off x="3321324" y="2292364"/>
            <a:ext cx="1915508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it-IT" sz="1400" smtClean="0"/>
              <a:t>Strati Convolutivi Trasposti (Up-sampling)</a:t>
            </a:r>
            <a:endParaRPr lang="en-GB" sz="1400" dirty="0"/>
          </a:p>
        </p:txBody>
      </p:sp>
      <p:grpSp>
        <p:nvGrpSpPr>
          <p:cNvPr id="44" name="Gruppo 36">
            <a:extLst>
              <a:ext uri="{FF2B5EF4-FFF2-40B4-BE49-F238E27FC236}">
                <a16:creationId xmlns:a16="http://schemas.microsoft.com/office/drawing/2014/main" id="{AE147C00-8646-CB4E-B05A-0E9FC403724B}"/>
              </a:ext>
            </a:extLst>
          </p:cNvPr>
          <p:cNvGrpSpPr/>
          <p:nvPr/>
        </p:nvGrpSpPr>
        <p:grpSpPr>
          <a:xfrm>
            <a:off x="3998904" y="2870724"/>
            <a:ext cx="972109" cy="1552017"/>
            <a:chOff x="6015252" y="2502735"/>
            <a:chExt cx="1481675" cy="1678290"/>
          </a:xfrm>
        </p:grpSpPr>
        <p:cxnSp>
          <p:nvCxnSpPr>
            <p:cNvPr id="45" name="Connettore 2 39">
              <a:extLst>
                <a:ext uri="{FF2B5EF4-FFF2-40B4-BE49-F238E27FC236}">
                  <a16:creationId xmlns:a16="http://schemas.microsoft.com/office/drawing/2014/main" id="{3A665FBE-B33E-3F40-A2EC-9087B84ED275}"/>
                </a:ext>
              </a:extLst>
            </p:cNvPr>
            <p:cNvCxnSpPr>
              <a:cxnSpLocks/>
            </p:cNvCxnSpPr>
            <p:nvPr/>
          </p:nvCxnSpPr>
          <p:spPr>
            <a:xfrm>
              <a:off x="6115050" y="2567246"/>
              <a:ext cx="1381877" cy="234549"/>
            </a:xfrm>
            <a:prstGeom prst="straightConnector1">
              <a:avLst/>
            </a:prstGeom>
            <a:ln w="28575">
              <a:solidFill>
                <a:srgbClr val="AC00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2 42">
              <a:extLst>
                <a:ext uri="{FF2B5EF4-FFF2-40B4-BE49-F238E27FC236}">
                  <a16:creationId xmlns:a16="http://schemas.microsoft.com/office/drawing/2014/main" id="{17A8FFB1-8EA5-9F4B-8321-7676A264C8B6}"/>
                </a:ext>
              </a:extLst>
            </p:cNvPr>
            <p:cNvCxnSpPr>
              <a:cxnSpLocks/>
            </p:cNvCxnSpPr>
            <p:nvPr/>
          </p:nvCxnSpPr>
          <p:spPr>
            <a:xfrm>
              <a:off x="6065151" y="2567246"/>
              <a:ext cx="1071651" cy="1613779"/>
            </a:xfrm>
            <a:prstGeom prst="straightConnector1">
              <a:avLst/>
            </a:prstGeom>
            <a:ln w="28575">
              <a:solidFill>
                <a:srgbClr val="AC000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e 45">
              <a:extLst>
                <a:ext uri="{FF2B5EF4-FFF2-40B4-BE49-F238E27FC236}">
                  <a16:creationId xmlns:a16="http://schemas.microsoft.com/office/drawing/2014/main" id="{378B6FF8-1798-2C49-8179-5D07DE575F4B}"/>
                </a:ext>
              </a:extLst>
            </p:cNvPr>
            <p:cNvSpPr/>
            <p:nvPr/>
          </p:nvSpPr>
          <p:spPr>
            <a:xfrm>
              <a:off x="6015252" y="2502735"/>
              <a:ext cx="99798" cy="13200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AC000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48" name="Immagine 47" descr="Immagine che contiene testo&#10;&#10;Descrizione generata automaticamente">
            <a:extLst>
              <a:ext uri="{FF2B5EF4-FFF2-40B4-BE49-F238E27FC236}">
                <a16:creationId xmlns:a16="http://schemas.microsoft.com/office/drawing/2014/main" id="{1C0CE42E-A762-FB48-ADB8-4616DC230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297" y="1333621"/>
            <a:ext cx="4191101" cy="4827879"/>
          </a:xfrm>
          <a:prstGeom prst="rect">
            <a:avLst/>
          </a:prstGeom>
        </p:spPr>
      </p:pic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A057F73E-2344-B444-9DD4-CBC18240105A}"/>
              </a:ext>
            </a:extLst>
          </p:cNvPr>
          <p:cNvSpPr txBox="1"/>
          <p:nvPr/>
        </p:nvSpPr>
        <p:spPr>
          <a:xfrm>
            <a:off x="8181294" y="816326"/>
            <a:ext cx="3773344" cy="468787"/>
          </a:xfrm>
          <a:prstGeom prst="rect">
            <a:avLst/>
          </a:prstGeom>
        </p:spPr>
        <p:txBody>
          <a:bodyPr lIns="0"/>
          <a:lstStyle>
            <a:defPPr>
              <a:defRPr lang="nl-NL"/>
            </a:defPPr>
            <a:lvl1pPr marL="0" indent="0" eaLnBrk="1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>
                <a:latin typeface="+mn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+mn-lt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+mn-lt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9pPr>
          </a:lstStyle>
          <a:p>
            <a:r>
              <a:rPr lang="it-IT" b="1" smtClean="0">
                <a:solidFill>
                  <a:schemeClr val="accent5">
                    <a:lumMod val="50000"/>
                  </a:schemeClr>
                </a:solidFill>
              </a:rPr>
              <a:t>Potere correttivo della U-Net</a:t>
            </a:r>
            <a:endParaRPr lang="en-GB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6" name="CasellaDiTesto 18">
            <a:extLst>
              <a:ext uri="{FF2B5EF4-FFF2-40B4-BE49-F238E27FC236}">
                <a16:creationId xmlns:a16="http://schemas.microsoft.com/office/drawing/2014/main" id="{BD4EA658-46C5-D449-A5D3-34D49EDBDE15}"/>
              </a:ext>
            </a:extLst>
          </p:cNvPr>
          <p:cNvSpPr txBox="1"/>
          <p:nvPr/>
        </p:nvSpPr>
        <p:spPr>
          <a:xfrm>
            <a:off x="729491" y="5336771"/>
            <a:ext cx="1292942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it-IT" sz="1600" smtClean="0"/>
              <a:t>Strati Max-pooling</a:t>
            </a:r>
            <a:endParaRPr lang="en-GB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30842E-5EAB-014B-AA5B-3B5AC4444B5F}"/>
              </a:ext>
            </a:extLst>
          </p:cNvPr>
          <p:cNvSpPr/>
          <p:nvPr/>
        </p:nvSpPr>
        <p:spPr>
          <a:xfrm>
            <a:off x="7424746" y="1252840"/>
            <a:ext cx="4553940" cy="51609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821240F-3C99-834A-A548-281D15076201}"/>
              </a:ext>
            </a:extLst>
          </p:cNvPr>
          <p:cNvSpPr/>
          <p:nvPr/>
        </p:nvSpPr>
        <p:spPr>
          <a:xfrm>
            <a:off x="583558" y="748788"/>
            <a:ext cx="6562325" cy="566503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177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94"/>
    </mc:Choice>
    <mc:Fallback xmlns="">
      <p:transition spd="slow" advTm="54794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7|2.4|4.3|2.2|1.3|7.9|2.1|2.1|2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Blu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CF901053963A49BCBC81C211D57D45" ma:contentTypeVersion="10" ma:contentTypeDescription="Create a new document." ma:contentTypeScope="" ma:versionID="d8c24af943e0c969505161c48165a981">
  <xsd:schema xmlns:xsd="http://www.w3.org/2001/XMLSchema" xmlns:xs="http://www.w3.org/2001/XMLSchema" xmlns:p="http://schemas.microsoft.com/office/2006/metadata/properties" xmlns:ns3="091ef4fe-8c27-4e66-a393-d72a06adc7b8" targetNamespace="http://schemas.microsoft.com/office/2006/metadata/properties" ma:root="true" ma:fieldsID="bfe437064277c27fe59dc886396064f7" ns3:_="">
    <xsd:import namespace="091ef4fe-8c27-4e66-a393-d72a06adc7b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1ef4fe-8c27-4e66-a393-d72a06adc7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4CEE50-AA9B-4CB0-9437-C9F50BEDE1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1ef4fe-8c27-4e66-a393-d72a06adc7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2692B1-4931-497B-A562-96F12C4CB17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1847</TotalTime>
  <Words>974</Words>
  <Application>Microsoft Office PowerPoint</Application>
  <PresentationFormat>Widescreen</PresentationFormat>
  <Paragraphs>150</Paragraphs>
  <Slides>15</Slides>
  <Notes>4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Century Schoolbook</vt:lpstr>
      <vt:lpstr>DejaVu Sans</vt:lpstr>
      <vt:lpstr>Times New Roman</vt:lpstr>
      <vt:lpstr>Wingdings</vt:lpstr>
      <vt:lpstr>Office Theme</vt:lpstr>
      <vt:lpstr>Equation</vt:lpstr>
      <vt:lpstr>Presentazione standard di PowerPoint</vt:lpstr>
      <vt:lpstr>Introduzione</vt:lpstr>
      <vt:lpstr>Approcci Machine Learning al Land Cover da Immagini</vt:lpstr>
      <vt:lpstr>CNN: Dataset delle Immagini Satellitari</vt:lpstr>
      <vt:lpstr>CNN: Architettura Inception-V3</vt:lpstr>
      <vt:lpstr>CNN: Esempio di Mappa LC Automatica</vt:lpstr>
      <vt:lpstr>CNN: Il Problema della Sovrastima delle Classi ‘River’ e ‘Highway’</vt:lpstr>
      <vt:lpstr>U-Net: Dataset</vt:lpstr>
      <vt:lpstr>U-Net: Architettura</vt:lpstr>
      <vt:lpstr>U-Net:La Segmentazione risolve la problema della Sovrastima di ‘River’</vt:lpstr>
      <vt:lpstr>Stime Statistiche di LC</vt:lpstr>
      <vt:lpstr>Conclusioni</vt:lpstr>
      <vt:lpstr>Approccio possibile futuro con Corine LC Maps</vt:lpstr>
      <vt:lpstr>Presentazione standard di PowerPoint</vt:lpstr>
      <vt:lpstr>Presentazione standard di PowerPoint</vt:lpstr>
    </vt:vector>
  </TitlesOfParts>
  <Company>CBS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Paulussen, R.R. (Remco)</dc:creator>
  <cp:lastModifiedBy>francesco</cp:lastModifiedBy>
  <cp:revision>252</cp:revision>
  <dcterms:created xsi:type="dcterms:W3CDTF">2020-04-01T07:43:47Z</dcterms:created>
  <dcterms:modified xsi:type="dcterms:W3CDTF">2021-05-14T08:42:35Z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0x0101006FCF901053963A49BCBC81C211D57D45</vt:lpwstr>
  </property>
</Properties>
</file>